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270" r:id="rId3"/>
    <p:sldId id="271" r:id="rId4"/>
    <p:sldId id="272" r:id="rId5"/>
    <p:sldId id="274" r:id="rId6"/>
    <p:sldId id="273" r:id="rId7"/>
    <p:sldId id="286" r:id="rId8"/>
    <p:sldId id="287" r:id="rId9"/>
    <p:sldId id="312" r:id="rId10"/>
    <p:sldId id="313" r:id="rId11"/>
    <p:sldId id="315" r:id="rId12"/>
    <p:sldId id="316" r:id="rId13"/>
    <p:sldId id="302" r:id="rId14"/>
    <p:sldId id="275" r:id="rId15"/>
    <p:sldId id="276" r:id="rId16"/>
    <p:sldId id="281" r:id="rId17"/>
    <p:sldId id="261" r:id="rId18"/>
    <p:sldId id="263" r:id="rId19"/>
    <p:sldId id="300" r:id="rId20"/>
    <p:sldId id="257" r:id="rId21"/>
    <p:sldId id="322" r:id="rId22"/>
    <p:sldId id="342" r:id="rId23"/>
    <p:sldId id="343" r:id="rId24"/>
    <p:sldId id="295" r:id="rId25"/>
    <p:sldId id="297" r:id="rId26"/>
    <p:sldId id="344" r:id="rId27"/>
    <p:sldId id="298" r:id="rId28"/>
    <p:sldId id="299" r:id="rId29"/>
    <p:sldId id="301" r:id="rId30"/>
    <p:sldId id="303" r:id="rId31"/>
    <p:sldId id="335" r:id="rId32"/>
    <p:sldId id="308" r:id="rId33"/>
    <p:sldId id="309" r:id="rId34"/>
    <p:sldId id="310" r:id="rId35"/>
    <p:sldId id="311" r:id="rId36"/>
    <p:sldId id="296" r:id="rId37"/>
    <p:sldId id="280" r:id="rId38"/>
    <p:sldId id="291" r:id="rId39"/>
    <p:sldId id="290" r:id="rId40"/>
    <p:sldId id="336" r:id="rId41"/>
    <p:sldId id="285" r:id="rId42"/>
    <p:sldId id="277" r:id="rId43"/>
    <p:sldId id="293" r:id="rId44"/>
    <p:sldId id="306" r:id="rId45"/>
    <p:sldId id="305" r:id="rId46"/>
    <p:sldId id="258" r:id="rId47"/>
    <p:sldId id="307" r:id="rId48"/>
    <p:sldId id="317" r:id="rId49"/>
    <p:sldId id="321" r:id="rId50"/>
    <p:sldId id="319" r:id="rId51"/>
    <p:sldId id="337" r:id="rId52"/>
    <p:sldId id="259" r:id="rId53"/>
    <p:sldId id="318" r:id="rId54"/>
    <p:sldId id="320" r:id="rId55"/>
    <p:sldId id="266" r:id="rId56"/>
    <p:sldId id="267" r:id="rId57"/>
    <p:sldId id="268" r:id="rId58"/>
    <p:sldId id="269" r:id="rId59"/>
    <p:sldId id="279" r:id="rId60"/>
    <p:sldId id="262" r:id="rId61"/>
    <p:sldId id="282" r:id="rId62"/>
    <p:sldId id="265" r:id="rId63"/>
    <p:sldId id="327" r:id="rId64"/>
    <p:sldId id="330" r:id="rId65"/>
    <p:sldId id="331" r:id="rId66"/>
    <p:sldId id="332" r:id="rId67"/>
    <p:sldId id="324" r:id="rId68"/>
    <p:sldId id="278" r:id="rId6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7D7AC"/>
    <a:srgbClr val="74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10" autoAdjust="0"/>
    <p:restoredTop sz="94660"/>
  </p:normalViewPr>
  <p:slideViewPr>
    <p:cSldViewPr>
      <p:cViewPr>
        <p:scale>
          <a:sx n="50" d="100"/>
          <a:sy n="50" d="100"/>
        </p:scale>
        <p:origin x="-1938" y="-3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7E13BD6-FFC1-4C19-9AA5-70773C44DADD}" type="datetimeFigureOut">
              <a:rPr lang="ru-RU"/>
              <a:pPr>
                <a:defRPr/>
              </a:pPr>
              <a:t>29.09.2014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84432E3-CF55-449C-A6AD-CA29B9B3CF32}"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Образ слайда 1"/>
          <p:cNvSpPr>
            <a:spLocks noGrp="1" noRot="1" noChangeAspect="1" noTextEdit="1"/>
          </p:cNvSpPr>
          <p:nvPr>
            <p:ph type="sldImg"/>
          </p:nvPr>
        </p:nvSpPr>
        <p:spPr bwMode="auto">
          <a:noFill/>
          <a:ln>
            <a:solidFill>
              <a:srgbClr val="000000"/>
            </a:solidFill>
            <a:miter lim="800000"/>
            <a:headEnd/>
            <a:tailEnd/>
          </a:ln>
        </p:spPr>
      </p:sp>
      <p:sp>
        <p:nvSpPr>
          <p:cNvPr id="72707"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9220"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0091728-8C61-4597-BC39-ABB189D9863B}" type="slidenum">
              <a:rPr lang="ru-RU" smtClean="0"/>
              <a:pPr fontAlgn="base">
                <a:spcBef>
                  <a:spcPct val="0"/>
                </a:spcBef>
                <a:spcAft>
                  <a:spcPct val="0"/>
                </a:spcAft>
                <a:defRPr/>
              </a:pPr>
              <a:t>52</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50FFD19E-2E70-47B4-B131-2E6D40F1F4B3}" type="datetimeFigureOut">
              <a:rPr lang="ru-RU"/>
              <a:pPr>
                <a:defRPr/>
              </a:pPr>
              <a:t>29.09.2014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D558D5F-8CFF-454D-A78D-89F9B88829F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FB80217-F59C-4764-9006-0128B0911091}" type="datetimeFigureOut">
              <a:rPr lang="ru-RU"/>
              <a:pPr>
                <a:defRPr/>
              </a:pPr>
              <a:t>29.09.2014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F928D1D-0AE9-4EE8-9BD2-A78DB3167FB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B8C25C6-CC4E-41FF-A9A2-55BAD804B3BF}" type="datetimeFigureOut">
              <a:rPr lang="ru-RU"/>
              <a:pPr>
                <a:defRPr/>
              </a:pPr>
              <a:t>29.09.2014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91D7F47-BA50-46FF-B9F1-6178AE3FB37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A2BB71E5-0A38-43FC-A0DD-797D1F0C48C4}" type="datetimeFigureOut">
              <a:rPr lang="ru-RU"/>
              <a:pPr>
                <a:defRPr/>
              </a:pPr>
              <a:t>29.09.2014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4A11276-3A9C-45D2-AFE1-94A3086F029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482DC709-1CA5-40E6-B961-6986A58EBE36}" type="datetimeFigureOut">
              <a:rPr lang="ru-RU"/>
              <a:pPr>
                <a:defRPr/>
              </a:pPr>
              <a:t>29.09.2014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0FC7068-4706-44A0-92FC-EC982EBEFF39}"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215E2D52-B6AC-463B-9DA7-C528A76DAA93}" type="datetimeFigureOut">
              <a:rPr lang="ru-RU"/>
              <a:pPr>
                <a:defRPr/>
              </a:pPr>
              <a:t>29.09.2014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DE01C5B-2ABD-4821-A0B1-5F89D81EFD8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1D9DFD4B-F88D-43D9-A630-BD3CC8715A61}" type="datetimeFigureOut">
              <a:rPr lang="ru-RU"/>
              <a:pPr>
                <a:defRPr/>
              </a:pPr>
              <a:t>29.09.2014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78132809-CAB5-45F8-AB52-7AE363C609B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C90E6CF-41A6-41AD-8667-53AFB98546AF}" type="datetimeFigureOut">
              <a:rPr lang="ru-RU"/>
              <a:pPr>
                <a:defRPr/>
              </a:pPr>
              <a:t>29.09.2014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6722205-F76A-47B2-A782-05524F3E5076}"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CFEDB651-797E-4E08-8BE3-F3ECA8130F5C}" type="datetimeFigureOut">
              <a:rPr lang="ru-RU"/>
              <a:pPr>
                <a:defRPr/>
              </a:pPr>
              <a:t>29.09.2014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316D19C-EAB1-4332-BF9B-C30A74DC4B3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2B096933-82C5-40DC-BC64-489F29A0FB98}" type="datetimeFigureOut">
              <a:rPr lang="ru-RU"/>
              <a:pPr>
                <a:defRPr/>
              </a:pPr>
              <a:t>29.09.2014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5A69A6A6-C0A1-46F5-9F74-71E9018CD58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974B4AD-A1FB-40F5-9C28-DE89D8CBE07B}" type="datetimeFigureOut">
              <a:rPr lang="ru-RU"/>
              <a:pPr>
                <a:defRPr/>
              </a:pPr>
              <a:t>29.09.2014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3DADE00-3357-492A-AAD6-9AB3F8F6F6D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3ADB887-4733-4DD1-A31F-66F8E1D16566}" type="datetimeFigureOut">
              <a:rPr lang="ru-RU"/>
              <a:pPr>
                <a:defRPr/>
              </a:pPr>
              <a:t>29.09.2014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5F1754-A0F0-4ECE-BF2F-ED56E155BECD}"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http://www.portal.edu/file/istr.files/image003.jpg"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9.jpeg"/></Relationships>
</file>

<file path=ppt/slides/_rels/slide4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http://www.portal.edu/file/istr.files/image016.jp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5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4.jpeg"/><Relationship Id="rId4" Type="http://schemas.openxmlformats.org/officeDocument/2006/relationships/image" Target="../media/image63.jpeg"/></Relationships>
</file>

<file path=ppt/slides/_rels/slide5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6.jpeg"/><Relationship Id="rId4" Type="http://schemas.openxmlformats.org/officeDocument/2006/relationships/image" Target="../media/image65.jpeg"/></Relationships>
</file>

<file path=ppt/slides/_rels/slide5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wmf"/><Relationship Id="rId4" Type="http://schemas.openxmlformats.org/officeDocument/2006/relationships/image" Target="../media/image68.jpeg"/></Relationships>
</file>

<file path=ppt/slides/_rels/slide5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image" Target="../media/image71.jpeg"/><Relationship Id="rId4" Type="http://schemas.openxmlformats.org/officeDocument/2006/relationships/image" Target="../media/image70.jpeg"/></Relationships>
</file>

<file path=ppt/slides/_rels/slide57.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73.jpeg"/></Relationships>
</file>

<file path=ppt/slides/_rels/slide58.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image" Target="../media/image76.jpeg"/><Relationship Id="rId4" Type="http://schemas.openxmlformats.org/officeDocument/2006/relationships/image" Target="../media/image75.jpeg"/></Relationships>
</file>

<file path=ppt/slides/_rels/slide59.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80.jpeg"/></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62.jpeg"/><Relationship Id="rId1" Type="http://schemas.openxmlformats.org/officeDocument/2006/relationships/slideLayout" Target="../slideLayouts/slideLayout7.xml"/><Relationship Id="rId4" Type="http://schemas.openxmlformats.org/officeDocument/2006/relationships/image" Target="../media/image82.jpeg"/></Relationships>
</file>

<file path=ppt/slides/_rels/slide6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64.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image" Target="../media/image89.jpeg"/></Relationships>
</file>

<file path=ppt/slides/_rels/slide6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image" Target="../media/image92.jpeg"/><Relationship Id="rId4" Type="http://schemas.openxmlformats.org/officeDocument/2006/relationships/image" Target="../media/image91.jpeg"/></Relationships>
</file>

<file path=ppt/slides/_rels/slide6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62.jpeg"/><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image" Target="../media/image95.jpeg"/><Relationship Id="rId4" Type="http://schemas.openxmlformats.org/officeDocument/2006/relationships/image" Target="../media/image94.jpeg"/></Relationships>
</file>

<file path=ppt/slides/_rels/slide67.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image" Target="../media/image62.jpeg"/><Relationship Id="rId1" Type="http://schemas.openxmlformats.org/officeDocument/2006/relationships/slideLayout" Target="../slideLayouts/slideLayout1.xml"/><Relationship Id="rId4" Type="http://schemas.openxmlformats.org/officeDocument/2006/relationships/image" Target="../media/image97.jpeg"/></Relationships>
</file>

<file path=ppt/slides/_rels/slide6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dirty="0"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7" name="Подзаголовок 2"/>
          <p:cNvSpPr txBox="1">
            <a:spLocks/>
          </p:cNvSpPr>
          <p:nvPr/>
        </p:nvSpPr>
        <p:spPr bwMode="auto">
          <a:xfrm>
            <a:off x="2738426" y="2457433"/>
            <a:ext cx="6400800" cy="1752601"/>
          </a:xfrm>
          <a:prstGeom prst="rect">
            <a:avLst/>
          </a:prstGeom>
          <a:noFill/>
          <a:ln w="9525">
            <a:noFill/>
            <a:miter lim="800000"/>
            <a:headEnd/>
            <a:tailEnd/>
          </a:ln>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spcBef>
                <a:spcPct val="20000"/>
              </a:spcBef>
              <a:buFont typeface="Arial" charset="0"/>
              <a:buNone/>
              <a:defRPr/>
            </a:pPr>
            <a:r>
              <a:rPr lang="ru-RU"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Анадырскому</a:t>
            </a:r>
            <a:r>
              <a:rPr lang="ru-RU"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t>
            </a:r>
          </a:p>
          <a:p>
            <a:pPr algn="ctr" eaLnBrk="0" hangingPunct="0">
              <a:spcBef>
                <a:spcPct val="20000"/>
              </a:spcBef>
              <a:buFont typeface="Arial" charset="0"/>
              <a:buNone/>
              <a:defRPr/>
            </a:pPr>
            <a:r>
              <a:rPr lang="ru-RU" sz="3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педагогическому училищу народностей Севера</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pic>
        <p:nvPicPr>
          <p:cNvPr id="2054" name="Рисунок 7" descr="C:\Program Files\Microsoft Office\MEDIA\CAGCAT10\J0335112.WMF"/>
          <p:cNvPicPr>
            <a:picLocks noChangeAspect="1" noChangeArrowheads="1"/>
          </p:cNvPicPr>
          <p:nvPr/>
        </p:nvPicPr>
        <p:blipFill>
          <a:blip r:embed="rId3"/>
          <a:srcRect/>
          <a:stretch>
            <a:fillRect/>
          </a:stretch>
        </p:blipFill>
        <p:spPr bwMode="auto">
          <a:xfrm>
            <a:off x="357188" y="142875"/>
            <a:ext cx="3214687" cy="3074988"/>
          </a:xfrm>
          <a:prstGeom prst="rect">
            <a:avLst/>
          </a:prstGeom>
          <a:noFill/>
          <a:ln w="9525">
            <a:noFill/>
            <a:miter lim="800000"/>
            <a:headEnd/>
            <a:tailEnd/>
          </a:ln>
        </p:spPr>
      </p:pic>
      <p:sp>
        <p:nvSpPr>
          <p:cNvPr id="9" name="Прямоугольник 8"/>
          <p:cNvSpPr/>
          <p:nvPr/>
        </p:nvSpPr>
        <p:spPr>
          <a:xfrm>
            <a:off x="285720" y="1214422"/>
            <a:ext cx="3786214" cy="132343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лет</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8133" name="Picture 2" descr="D:\МОИ РИСУНКИ\Scanned Photos\Photo_2009_10_14_6_24_30.jpg"/>
          <p:cNvPicPr>
            <a:picLocks noChangeAspect="1" noChangeArrowheads="1"/>
          </p:cNvPicPr>
          <p:nvPr/>
        </p:nvPicPr>
        <p:blipFill>
          <a:blip r:embed="rId3">
            <a:lum bright="-8000" contrast="2000"/>
          </a:blip>
          <a:srcRect/>
          <a:stretch>
            <a:fillRect/>
          </a:stretch>
        </p:blipFill>
        <p:spPr bwMode="auto">
          <a:xfrm>
            <a:off x="2557463" y="0"/>
            <a:ext cx="6586537" cy="4714875"/>
          </a:xfrm>
          <a:prstGeom prst="rect">
            <a:avLst/>
          </a:prstGeom>
          <a:noFill/>
          <a:ln w="25400" cmpd="dbl">
            <a:solidFill>
              <a:schemeClr val="accent6">
                <a:lumMod val="50000"/>
              </a:schemeClr>
            </a:solidFill>
            <a:miter lim="800000"/>
            <a:headEnd/>
            <a:tailEnd/>
          </a:ln>
        </p:spPr>
      </p:pic>
      <p:sp>
        <p:nvSpPr>
          <p:cNvPr id="11270" name="Прямоугольник 5"/>
          <p:cNvSpPr>
            <a:spLocks noChangeArrowheads="1"/>
          </p:cNvSpPr>
          <p:nvPr/>
        </p:nvSpPr>
        <p:spPr bwMode="auto">
          <a:xfrm>
            <a:off x="642938" y="5103813"/>
            <a:ext cx="8501062" cy="1739900"/>
          </a:xfrm>
          <a:prstGeom prst="rect">
            <a:avLst/>
          </a:prstGeom>
          <a:noFill/>
          <a:ln w="9525">
            <a:noFill/>
            <a:miter lim="800000"/>
            <a:headEnd/>
            <a:tailEnd/>
          </a:ln>
        </p:spPr>
        <p:txBody>
          <a:bodyPr>
            <a:spAutoFit/>
          </a:bodyPr>
          <a:lstStyle/>
          <a:p>
            <a:pPr algn="ctr"/>
            <a:r>
              <a:rPr lang="ru-RU" b="1">
                <a:cs typeface="Times New Roman" pitchFamily="18" charset="0"/>
              </a:rPr>
              <a:t>В Анадырском педучилище Константин Петрович</a:t>
            </a:r>
          </a:p>
          <a:p>
            <a:pPr algn="ctr"/>
            <a:r>
              <a:rPr lang="ru-RU" b="1">
                <a:cs typeface="Times New Roman" pitchFamily="18" charset="0"/>
              </a:rPr>
              <a:t> увлеченно и плодотворно проработал немало лет.  </a:t>
            </a:r>
          </a:p>
          <a:p>
            <a:pPr algn="ctr"/>
            <a:r>
              <a:rPr lang="ru-RU" b="1">
                <a:cs typeface="Times New Roman" pitchFamily="18" charset="0"/>
              </a:rPr>
              <a:t>Во многом именно его усилиями создавался знаменитый рукописный студенческий литературный журнал «Юность», в котором свои первые литературные творения опубликовали Антонина Кымытваль, Виктор Аречайвун, Юрий Анко и др. </a:t>
            </a:r>
            <a:endParaRPr lang="ru-RU"/>
          </a:p>
        </p:txBody>
      </p:sp>
      <p:pic>
        <p:nvPicPr>
          <p:cNvPr id="11271" name="Picture 7" descr="D:\МОИ РИСУНКИ\2010\Музейный центрНАСЛЕДИЕ ЧУКОТКИ\DSC00494.JPG"/>
          <p:cNvPicPr>
            <a:picLocks noChangeAspect="1" noChangeArrowheads="1"/>
          </p:cNvPicPr>
          <p:nvPr/>
        </p:nvPicPr>
        <p:blipFill>
          <a:blip r:embed="rId4">
            <a:lum bright="-6000" contrast="34000"/>
          </a:blip>
          <a:srcRect/>
          <a:stretch>
            <a:fillRect/>
          </a:stretch>
        </p:blipFill>
        <p:spPr bwMode="auto">
          <a:xfrm>
            <a:off x="428625" y="2571750"/>
            <a:ext cx="3597275" cy="239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9157" name="Picture 5" descr="D:\2008МУЗЕЙ\ФОТО ИСТОРИЯ\DSC08973.JPG"/>
          <p:cNvPicPr>
            <a:picLocks noChangeAspect="1" noChangeArrowheads="1"/>
          </p:cNvPicPr>
          <p:nvPr/>
        </p:nvPicPr>
        <p:blipFill>
          <a:blip r:embed="rId3">
            <a:lum bright="-12000"/>
          </a:blip>
          <a:srcRect/>
          <a:stretch>
            <a:fillRect/>
          </a:stretch>
        </p:blipFill>
        <p:spPr bwMode="auto">
          <a:xfrm>
            <a:off x="1143000" y="428625"/>
            <a:ext cx="6781800" cy="5086350"/>
          </a:xfrm>
          <a:prstGeom prst="rect">
            <a:avLst/>
          </a:prstGeom>
          <a:noFill/>
          <a:ln w="25400" cmpd="dbl">
            <a:solidFill>
              <a:schemeClr val="accent6">
                <a:lumMod val="50000"/>
              </a:schemeClr>
            </a:solidFill>
          </a:ln>
        </p:spPr>
      </p:pic>
      <p:sp>
        <p:nvSpPr>
          <p:cNvPr id="12294" name="Прямоугольник 5"/>
          <p:cNvSpPr>
            <a:spLocks noChangeArrowheads="1"/>
          </p:cNvSpPr>
          <p:nvPr/>
        </p:nvSpPr>
        <p:spPr bwMode="auto">
          <a:xfrm>
            <a:off x="642938" y="5786438"/>
            <a:ext cx="8001000" cy="641350"/>
          </a:xfrm>
          <a:prstGeom prst="rect">
            <a:avLst/>
          </a:prstGeom>
          <a:noFill/>
          <a:ln w="9525">
            <a:noFill/>
            <a:miter lim="800000"/>
            <a:headEnd/>
            <a:tailEnd/>
          </a:ln>
        </p:spPr>
        <p:txBody>
          <a:bodyPr>
            <a:spAutoFit/>
          </a:bodyPr>
          <a:lstStyle/>
          <a:p>
            <a:pPr algn="ctr"/>
            <a:r>
              <a:rPr lang="ru-RU" b="1">
                <a:cs typeface="Times New Roman" pitchFamily="18" charset="0"/>
              </a:rPr>
              <a:t>6 января 1953 года. В библиотеке  педучилища К.Синицкий с Эттувье, студентом 1-го курса при подготовке к Некрасовскому юбилею.</a:t>
            </a:r>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13317" name="Picture 5" descr="D:\2008МУЗЕЙ\ФОТО ИСТОРИЯ\DSC08945.JPG"/>
          <p:cNvPicPr>
            <a:picLocks noChangeAspect="1" noChangeArrowheads="1"/>
          </p:cNvPicPr>
          <p:nvPr/>
        </p:nvPicPr>
        <p:blipFill>
          <a:blip r:embed="rId3"/>
          <a:srcRect/>
          <a:stretch>
            <a:fillRect/>
          </a:stretch>
        </p:blipFill>
        <p:spPr bwMode="auto">
          <a:xfrm>
            <a:off x="1071563" y="214313"/>
            <a:ext cx="6715125" cy="5037137"/>
          </a:xfrm>
          <a:prstGeom prst="rect">
            <a:avLst/>
          </a:prstGeom>
          <a:noFill/>
          <a:ln w="9525">
            <a:noFill/>
            <a:miter lim="800000"/>
            <a:headEnd/>
            <a:tailEnd/>
          </a:ln>
        </p:spPr>
      </p:pic>
      <p:sp>
        <p:nvSpPr>
          <p:cNvPr id="13318" name="Прямоугольник 5"/>
          <p:cNvSpPr>
            <a:spLocks noChangeArrowheads="1"/>
          </p:cNvSpPr>
          <p:nvPr/>
        </p:nvSpPr>
        <p:spPr bwMode="auto">
          <a:xfrm>
            <a:off x="285750" y="5380038"/>
            <a:ext cx="8501063" cy="1190625"/>
          </a:xfrm>
          <a:prstGeom prst="rect">
            <a:avLst/>
          </a:prstGeom>
          <a:noFill/>
          <a:ln w="9525">
            <a:noFill/>
            <a:miter lim="800000"/>
            <a:headEnd/>
            <a:tailEnd/>
          </a:ln>
        </p:spPr>
        <p:txBody>
          <a:bodyPr>
            <a:spAutoFit/>
          </a:bodyPr>
          <a:lstStyle/>
          <a:p>
            <a:pPr algn="ctr"/>
            <a:r>
              <a:rPr lang="ru-RU" b="1">
                <a:cs typeface="Times New Roman" pitchFamily="18" charset="0"/>
              </a:rPr>
              <a:t>Ветераны  педагогики Чукотки, преподаватели эскимосского языка Вера Анкалина, Светлана Тагьёк, Марина Сигунылик, 1950г.  Международная конференция в канадском городе Инувик - знакомство с опытом преподавания родного языка. Вторая слева – Маргарита Сергеевна Глухих </a:t>
            </a:r>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14341" name="Rectangle 6"/>
          <p:cNvSpPr>
            <a:spLocks noChangeArrowheads="1"/>
          </p:cNvSpPr>
          <p:nvPr/>
        </p:nvSpPr>
        <p:spPr bwMode="auto">
          <a:xfrm>
            <a:off x="928688" y="5937250"/>
            <a:ext cx="7643812" cy="915988"/>
          </a:xfrm>
          <a:prstGeom prst="rect">
            <a:avLst/>
          </a:prstGeom>
          <a:noFill/>
          <a:ln w="9525">
            <a:noFill/>
            <a:miter lim="800000"/>
            <a:headEnd/>
            <a:tailEnd/>
          </a:ln>
        </p:spPr>
        <p:txBody>
          <a:bodyPr anchor="ctr">
            <a:spAutoFit/>
          </a:bodyPr>
          <a:lstStyle/>
          <a:p>
            <a:pPr algn="ctr" eaLnBrk="0" hangingPunct="0"/>
            <a:r>
              <a:rPr lang="en-US" b="1">
                <a:cs typeface="Times New Roman" pitchFamily="18" charset="0"/>
              </a:rPr>
              <a:t> </a:t>
            </a:r>
            <a:r>
              <a:rPr lang="ru-RU" b="1">
                <a:cs typeface="Times New Roman" pitchFamily="18" charset="0"/>
              </a:rPr>
              <a:t>Один из курсов Анадырского педагогического училища 50-х годов. Вместе со студентами – педагоги Ивтэк Березкин, Иосиф Сонин, Вероника Франтова.</a:t>
            </a:r>
            <a:endParaRPr lang="ru-RU" b="1"/>
          </a:p>
        </p:txBody>
      </p:sp>
      <p:pic>
        <p:nvPicPr>
          <p:cNvPr id="31750" name="Picture 3" descr="D:\МОИ РИСУНКИ\Scanned Photos\Photo_2009_10_14_7_57_32.jpg"/>
          <p:cNvPicPr>
            <a:picLocks noChangeAspect="1" noChangeArrowheads="1"/>
          </p:cNvPicPr>
          <p:nvPr/>
        </p:nvPicPr>
        <p:blipFill>
          <a:blip r:embed="rId3">
            <a:lum bright="-4000"/>
          </a:blip>
          <a:srcRect/>
          <a:stretch>
            <a:fillRect/>
          </a:stretch>
        </p:blipFill>
        <p:spPr bwMode="auto">
          <a:xfrm>
            <a:off x="642938" y="285750"/>
            <a:ext cx="7858125" cy="5516563"/>
          </a:xfrm>
          <a:prstGeom prst="rect">
            <a:avLst/>
          </a:prstGeom>
          <a:noFill/>
          <a:ln w="25400" cmpd="dbl">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15363" name="Rectangle 3"/>
          <p:cNvSpPr>
            <a:spLocks noChangeArrowheads="1"/>
          </p:cNvSpPr>
          <p:nvPr/>
        </p:nvSpPr>
        <p:spPr bwMode="auto">
          <a:xfrm>
            <a:off x="4572000" y="1500188"/>
            <a:ext cx="4067175" cy="3749675"/>
          </a:xfrm>
          <a:prstGeom prst="rect">
            <a:avLst/>
          </a:prstGeom>
          <a:noFill/>
          <a:ln w="9525">
            <a:noFill/>
            <a:miter lim="800000"/>
            <a:headEnd/>
            <a:tailEnd/>
          </a:ln>
        </p:spPr>
        <p:txBody>
          <a:bodyPr anchor="ctr">
            <a:spAutoFit/>
          </a:bodyPr>
          <a:lstStyle/>
          <a:p>
            <a:pPr algn="just" eaLnBrk="0" hangingPunct="0"/>
            <a:r>
              <a:rPr lang="ru-RU"/>
              <a:t> </a:t>
            </a:r>
            <a:r>
              <a:rPr lang="ru-RU" sz="2000" b="1"/>
              <a:t>За успешную работу по подготовке квалифицированных национальных кадров и в связи с 30-летием со дня образования Чукотского национального округа Указом Президиума Верховного Совета РСФСР училище было награждено грамотой Президиума Верховного Совета РСФСР (1960).  </a:t>
            </a:r>
          </a:p>
        </p:txBody>
      </p:sp>
      <p:pic>
        <p:nvPicPr>
          <p:cNvPr id="15364" name="Picture 5" descr="DSC04606_измененный"/>
          <p:cNvPicPr>
            <a:picLocks noChangeAspect="1" noChangeArrowheads="1"/>
          </p:cNvPicPr>
          <p:nvPr/>
        </p:nvPicPr>
        <p:blipFill>
          <a:blip r:embed="rId3">
            <a:lum bright="-16000" contrast="18000"/>
          </a:blip>
          <a:srcRect/>
          <a:stretch>
            <a:fillRect/>
          </a:stretch>
        </p:blipFill>
        <p:spPr bwMode="auto">
          <a:xfrm>
            <a:off x="468313" y="692150"/>
            <a:ext cx="3860800" cy="539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16387" name="Rectangle 3"/>
          <p:cNvSpPr>
            <a:spLocks noChangeArrowheads="1"/>
          </p:cNvSpPr>
          <p:nvPr/>
        </p:nvSpPr>
        <p:spPr bwMode="auto">
          <a:xfrm>
            <a:off x="1187450" y="5084763"/>
            <a:ext cx="7380288" cy="1190625"/>
          </a:xfrm>
          <a:prstGeom prst="rect">
            <a:avLst/>
          </a:prstGeom>
          <a:noFill/>
          <a:ln w="9525">
            <a:noFill/>
            <a:miter lim="800000"/>
            <a:headEnd/>
            <a:tailEnd/>
          </a:ln>
        </p:spPr>
        <p:txBody>
          <a:bodyPr anchor="ctr">
            <a:spAutoFit/>
          </a:bodyPr>
          <a:lstStyle/>
          <a:p>
            <a:pPr eaLnBrk="0" hangingPunct="0"/>
            <a:endParaRPr lang="ru-RU" b="1"/>
          </a:p>
          <a:p>
            <a:pPr eaLnBrk="0" hangingPunct="0"/>
            <a:endParaRPr lang="ru-RU" b="1"/>
          </a:p>
          <a:p>
            <a:pPr eaLnBrk="0" hangingPunct="0"/>
            <a:r>
              <a:rPr lang="ru-RU" b="1"/>
              <a:t>В 1969 году открыли дошкольное отделение,  и педучилище стало готовить учителей начальных классов и воспитателей </a:t>
            </a:r>
          </a:p>
        </p:txBody>
      </p:sp>
      <p:pic>
        <p:nvPicPr>
          <p:cNvPr id="16388" name="Picture 4" descr="DSC08934_измененный"/>
          <p:cNvPicPr>
            <a:picLocks noChangeAspect="1" noChangeArrowheads="1"/>
          </p:cNvPicPr>
          <p:nvPr/>
        </p:nvPicPr>
        <p:blipFill>
          <a:blip r:embed="rId3"/>
          <a:srcRect/>
          <a:stretch>
            <a:fillRect/>
          </a:stretch>
        </p:blipFill>
        <p:spPr bwMode="auto">
          <a:xfrm>
            <a:off x="2627313" y="188913"/>
            <a:ext cx="6216650" cy="4662487"/>
          </a:xfrm>
          <a:prstGeom prst="rect">
            <a:avLst/>
          </a:prstGeom>
          <a:noFill/>
          <a:ln w="9525">
            <a:noFill/>
            <a:miter lim="800000"/>
            <a:headEnd/>
            <a:tailEnd/>
          </a:ln>
        </p:spPr>
      </p:pic>
      <p:sp>
        <p:nvSpPr>
          <p:cNvPr id="16389" name="Rectangle 5"/>
          <p:cNvSpPr>
            <a:spLocks noChangeArrowheads="1"/>
          </p:cNvSpPr>
          <p:nvPr/>
        </p:nvSpPr>
        <p:spPr bwMode="auto">
          <a:xfrm>
            <a:off x="250825" y="1412875"/>
            <a:ext cx="2376488" cy="2563813"/>
          </a:xfrm>
          <a:prstGeom prst="rect">
            <a:avLst/>
          </a:prstGeom>
          <a:noFill/>
          <a:ln w="9525">
            <a:noFill/>
            <a:miter lim="800000"/>
            <a:headEnd/>
            <a:tailEnd/>
          </a:ln>
        </p:spPr>
        <p:txBody>
          <a:bodyPr>
            <a:spAutoFit/>
          </a:bodyPr>
          <a:lstStyle/>
          <a:p>
            <a:r>
              <a:rPr lang="ru-RU" b="1"/>
              <a:t>Зимой 1966/1967 учебного года педагогическое училище перевели в новое здание, по адресу: ул. Отке, дом 27 (далее базовая школа, сейчас начальная)</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17411" name="Rectangle 3"/>
          <p:cNvSpPr>
            <a:spLocks noChangeArrowheads="1"/>
          </p:cNvSpPr>
          <p:nvPr/>
        </p:nvSpPr>
        <p:spPr bwMode="auto">
          <a:xfrm>
            <a:off x="179388" y="5084763"/>
            <a:ext cx="8964612" cy="1739900"/>
          </a:xfrm>
          <a:prstGeom prst="rect">
            <a:avLst/>
          </a:prstGeom>
          <a:noFill/>
          <a:ln w="9525">
            <a:noFill/>
            <a:miter lim="800000"/>
            <a:headEnd/>
            <a:tailEnd/>
          </a:ln>
        </p:spPr>
        <p:txBody>
          <a:bodyPr anchor="ctr">
            <a:spAutoFit/>
          </a:bodyPr>
          <a:lstStyle/>
          <a:p>
            <a:pPr eaLnBrk="0" hangingPunct="0"/>
            <a:r>
              <a:rPr lang="ru-RU" b="1"/>
              <a:t>        Музей колледжа собирает материал о бывших выпускниках, которые являются гордостью Чукотки, среди которых учителя, поэты, писатели, учёные, журналисты, политические деятели: Надежда Павловна Отке, Анна Дмитриевна Нутэтэгрынэ,  Лина Григорьевна Тынель, Н.Р.Макотрик,  А.Н.Вулькынэ, Д.П.Коравье, Г.А.Тегрет, Р.М.Рахтытваль, Р.В.Зилотина, В.В.Энмынкау, Н.И.Вааль и многие, многие другие.</a:t>
            </a:r>
          </a:p>
        </p:txBody>
      </p:sp>
      <p:pic>
        <p:nvPicPr>
          <p:cNvPr id="17412" name="Picture 5" descr="DSC08936"/>
          <p:cNvPicPr>
            <a:picLocks noChangeAspect="1" noChangeArrowheads="1"/>
          </p:cNvPicPr>
          <p:nvPr/>
        </p:nvPicPr>
        <p:blipFill>
          <a:blip r:embed="rId3"/>
          <a:srcRect/>
          <a:stretch>
            <a:fillRect/>
          </a:stretch>
        </p:blipFill>
        <p:spPr bwMode="auto">
          <a:xfrm>
            <a:off x="1116013" y="0"/>
            <a:ext cx="6553200" cy="491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18435" name="Rectangle 6"/>
          <p:cNvSpPr>
            <a:spLocks noChangeArrowheads="1"/>
          </p:cNvSpPr>
          <p:nvPr/>
        </p:nvSpPr>
        <p:spPr bwMode="auto">
          <a:xfrm>
            <a:off x="255588" y="3730625"/>
            <a:ext cx="8888412" cy="2838450"/>
          </a:xfrm>
          <a:prstGeom prst="rect">
            <a:avLst/>
          </a:prstGeom>
          <a:noFill/>
          <a:ln w="9525">
            <a:noFill/>
            <a:miter lim="800000"/>
            <a:headEnd/>
            <a:tailEnd/>
          </a:ln>
        </p:spPr>
        <p:txBody>
          <a:bodyPr anchor="ctr">
            <a:spAutoFit/>
          </a:bodyPr>
          <a:lstStyle/>
          <a:p>
            <a:pPr indent="450850" algn="ctr"/>
            <a:endParaRPr lang="ru-RU"/>
          </a:p>
          <a:p>
            <a:pPr indent="450850"/>
            <a:r>
              <a:rPr lang="ru-RU" b="1"/>
              <a:t>Выпускники Анадырского педучилища: Первая чукотская поэтесса      А.Кымытваль, Ю.М.Анко – первый эскимосский поэт, </a:t>
            </a:r>
          </a:p>
          <a:p>
            <a:pPr indent="450850"/>
            <a:r>
              <a:rPr lang="ru-RU" b="1"/>
              <a:t>Валентина Серикова (Кагак) - первая эскимосская пионерка,</a:t>
            </a:r>
          </a:p>
          <a:p>
            <a:pPr indent="450850"/>
            <a:r>
              <a:rPr lang="ru-RU" b="1"/>
              <a:t> Е.Е.Никулина – Заслуженный учитель РСФСР, </a:t>
            </a:r>
          </a:p>
          <a:p>
            <a:pPr indent="450850"/>
            <a:r>
              <a:rPr lang="ru-RU" b="1"/>
              <a:t>И.В.Надтока - Заслуженный учитель РСФСР,</a:t>
            </a:r>
          </a:p>
          <a:p>
            <a:pPr indent="450850"/>
            <a:r>
              <a:rPr lang="ru-RU" b="1"/>
              <a:t>Заслуженная учительница РСФСР М.И. Рыкваткот, </a:t>
            </a:r>
          </a:p>
          <a:p>
            <a:pPr indent="450850"/>
            <a:r>
              <a:rPr lang="ru-RU" b="1"/>
              <a:t>Заслуженный работник культуры РСФСР,  талантливая песенница, поэтесса, библиотекарь И.Парина, </a:t>
            </a:r>
          </a:p>
          <a:p>
            <a:pPr indent="450850"/>
            <a:r>
              <a:rPr lang="ru-RU" b="1"/>
              <a:t>В.И.Тынескин, учитель, чукотский поэт.</a:t>
            </a:r>
          </a:p>
        </p:txBody>
      </p:sp>
      <p:pic>
        <p:nvPicPr>
          <p:cNvPr id="21509" name="Picture 5" descr="D:\2008МУЗЕЙ\70АПУ\Музей-Анадырь\Scanned Photos\Photo_2009_11_19_0_33_44_измененный.jpg"/>
          <p:cNvPicPr>
            <a:picLocks noChangeAspect="1" noChangeArrowheads="1"/>
          </p:cNvPicPr>
          <p:nvPr/>
        </p:nvPicPr>
        <p:blipFill>
          <a:blip r:embed="rId3">
            <a:lum bright="-4000"/>
          </a:blip>
          <a:srcRect/>
          <a:stretch>
            <a:fillRect/>
          </a:stretch>
        </p:blipFill>
        <p:spPr bwMode="auto">
          <a:xfrm>
            <a:off x="285750" y="214313"/>
            <a:ext cx="4797425" cy="3071812"/>
          </a:xfrm>
          <a:prstGeom prst="rect">
            <a:avLst/>
          </a:prstGeom>
          <a:noFill/>
          <a:ln w="25400" cmpd="dbl">
            <a:solidFill>
              <a:schemeClr val="accent6">
                <a:lumMod val="50000"/>
              </a:schemeClr>
            </a:solidFill>
          </a:ln>
        </p:spPr>
      </p:pic>
      <p:pic>
        <p:nvPicPr>
          <p:cNvPr id="18437" name="Picture 7" descr="DSC08962"/>
          <p:cNvPicPr>
            <a:picLocks noChangeAspect="1" noChangeArrowheads="1"/>
          </p:cNvPicPr>
          <p:nvPr/>
        </p:nvPicPr>
        <p:blipFill>
          <a:blip r:embed="rId4"/>
          <a:srcRect/>
          <a:stretch>
            <a:fillRect/>
          </a:stretch>
        </p:blipFill>
        <p:spPr bwMode="auto">
          <a:xfrm>
            <a:off x="5357813" y="1428750"/>
            <a:ext cx="3214687" cy="2463800"/>
          </a:xfrm>
          <a:prstGeom prst="rect">
            <a:avLst/>
          </a:prstGeom>
          <a:noFill/>
          <a:ln w="25400" cmpd="dbl">
            <a:solidFill>
              <a:srgbClr val="984807"/>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19459" name="Rectangle 5"/>
          <p:cNvSpPr>
            <a:spLocks noChangeArrowheads="1"/>
          </p:cNvSpPr>
          <p:nvPr/>
        </p:nvSpPr>
        <p:spPr bwMode="auto">
          <a:xfrm>
            <a:off x="0" y="5392738"/>
            <a:ext cx="9144000" cy="1465262"/>
          </a:xfrm>
          <a:prstGeom prst="rect">
            <a:avLst/>
          </a:prstGeom>
          <a:noFill/>
          <a:ln w="9525">
            <a:noFill/>
            <a:miter lim="800000"/>
            <a:headEnd/>
            <a:tailEnd/>
          </a:ln>
        </p:spPr>
        <p:txBody>
          <a:bodyPr anchor="ctr">
            <a:spAutoFit/>
          </a:bodyPr>
          <a:lstStyle/>
          <a:p>
            <a:pPr indent="450850" algn="ctr"/>
            <a:r>
              <a:rPr lang="ru-RU" b="1"/>
              <a:t>Петр Инэнликей выпускник Анадырского педагогического училища окончил Ленинградский институт имени А.И.Герцена. Окончив аспирантуру, выпустил чукотско-русский словарь из 8 тысяч слов, которым и сейчас пользуются студенты нашего колледжа.</a:t>
            </a:r>
          </a:p>
          <a:p>
            <a:pPr indent="450850" algn="ctr"/>
            <a:r>
              <a:rPr lang="ru-RU" b="1"/>
              <a:t> </a:t>
            </a:r>
          </a:p>
        </p:txBody>
      </p:sp>
      <p:pic>
        <p:nvPicPr>
          <p:cNvPr id="19460" name="Picture 6" descr="image004"/>
          <p:cNvPicPr>
            <a:picLocks noChangeAspect="1" noChangeArrowheads="1"/>
          </p:cNvPicPr>
          <p:nvPr/>
        </p:nvPicPr>
        <p:blipFill>
          <a:blip r:embed="rId3"/>
          <a:srcRect/>
          <a:stretch>
            <a:fillRect/>
          </a:stretch>
        </p:blipFill>
        <p:spPr bwMode="auto">
          <a:xfrm>
            <a:off x="900113" y="333375"/>
            <a:ext cx="7345362" cy="4873625"/>
          </a:xfrm>
          <a:prstGeom prst="rect">
            <a:avLst/>
          </a:prstGeom>
          <a:noFill/>
          <a:ln w="9525">
            <a:solidFill>
              <a:srgbClr val="800000"/>
            </a:solid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33797" name="Picture 2" descr="D:\МОИ РИСУНКИ\Scanned Photos\Photo_2009_10_14_8_0_39.jpg"/>
          <p:cNvPicPr>
            <a:picLocks noChangeAspect="1" noChangeArrowheads="1"/>
          </p:cNvPicPr>
          <p:nvPr/>
        </p:nvPicPr>
        <p:blipFill>
          <a:blip r:embed="rId3"/>
          <a:srcRect/>
          <a:stretch>
            <a:fillRect/>
          </a:stretch>
        </p:blipFill>
        <p:spPr bwMode="auto">
          <a:xfrm>
            <a:off x="928688" y="214313"/>
            <a:ext cx="6946900" cy="5357812"/>
          </a:xfrm>
          <a:prstGeom prst="rect">
            <a:avLst/>
          </a:prstGeom>
          <a:noFill/>
          <a:ln w="25400" cmpd="dbl">
            <a:solidFill>
              <a:schemeClr val="accent6">
                <a:lumMod val="50000"/>
              </a:schemeClr>
            </a:solidFill>
            <a:miter lim="800000"/>
            <a:headEnd/>
            <a:tailEnd/>
          </a:ln>
        </p:spPr>
      </p:pic>
      <p:sp>
        <p:nvSpPr>
          <p:cNvPr id="20486" name="Rectangle 6"/>
          <p:cNvSpPr>
            <a:spLocks noChangeArrowheads="1"/>
          </p:cNvSpPr>
          <p:nvPr/>
        </p:nvSpPr>
        <p:spPr bwMode="auto">
          <a:xfrm>
            <a:off x="1143000" y="5662613"/>
            <a:ext cx="7143750" cy="1190625"/>
          </a:xfrm>
          <a:prstGeom prst="rect">
            <a:avLst/>
          </a:prstGeom>
          <a:noFill/>
          <a:ln w="9525">
            <a:noFill/>
            <a:miter lim="800000"/>
            <a:headEnd/>
            <a:tailEnd/>
          </a:ln>
        </p:spPr>
        <p:txBody>
          <a:bodyPr anchor="ctr">
            <a:spAutoFit/>
          </a:bodyPr>
          <a:lstStyle/>
          <a:p>
            <a:pPr algn="ctr" eaLnBrk="0" hangingPunct="0"/>
            <a:r>
              <a:rPr lang="en-US" b="1">
                <a:cs typeface="Times New Roman" pitchFamily="18" charset="0"/>
              </a:rPr>
              <a:t> </a:t>
            </a:r>
            <a:r>
              <a:rPr lang="ru-RU" b="1">
                <a:cs typeface="Times New Roman" pitchFamily="18" charset="0"/>
              </a:rPr>
              <a:t>Илиада Васильевна Надтока была в числе первых выпускников Анадырского педагогического училища. Фотообъектив сумел самым волшебным образом уловить крепкую духовную  связь Учителя и его учеников.</a:t>
            </a:r>
            <a:endParaRPr lang="ru-RU" b="1"/>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3075" name="Rectangle 3"/>
          <p:cNvSpPr>
            <a:spLocks noChangeArrowheads="1"/>
          </p:cNvSpPr>
          <p:nvPr/>
        </p:nvSpPr>
        <p:spPr bwMode="auto">
          <a:xfrm>
            <a:off x="395288" y="479425"/>
            <a:ext cx="8569325" cy="5995988"/>
          </a:xfrm>
          <a:prstGeom prst="rect">
            <a:avLst/>
          </a:prstGeom>
          <a:noFill/>
          <a:ln w="9525">
            <a:noFill/>
            <a:miter lim="800000"/>
            <a:headEnd/>
            <a:tailEnd/>
          </a:ln>
        </p:spPr>
        <p:txBody>
          <a:bodyPr anchor="ctr">
            <a:spAutoFit/>
          </a:bodyPr>
          <a:lstStyle/>
          <a:p>
            <a:pPr indent="450850" algn="just"/>
            <a:r>
              <a:rPr lang="ru-RU" sz="2400" b="1"/>
              <a:t>        </a:t>
            </a:r>
            <a:r>
              <a:rPr lang="ru-RU" sz="2400" b="1">
                <a:solidFill>
                  <a:srgbClr val="C00000"/>
                </a:solidFill>
              </a:rPr>
              <a:t> </a:t>
            </a:r>
            <a:r>
              <a:rPr lang="ru-RU" sz="2800" b="1">
                <a:solidFill>
                  <a:srgbClr val="C00000"/>
                </a:solidFill>
              </a:rPr>
              <a:t>История</a:t>
            </a:r>
            <a:r>
              <a:rPr lang="ru-RU" sz="2400" b="1">
                <a:solidFill>
                  <a:srgbClr val="C00000"/>
                </a:solidFill>
              </a:rPr>
              <a:t> </a:t>
            </a:r>
            <a:r>
              <a:rPr lang="ru-RU" sz="2400" b="1"/>
              <a:t>повествует нам следующее: учитывая серьезные недостатки по комплектованию школ педагогическими кадрами, Далькрайком и Далькрайисполком разработали и осуществили на практике систему подготовки кадров путем открытия ряда специальных учебных заведений непосредственно в национальных районах Дальнего Востока. </a:t>
            </a:r>
          </a:p>
          <a:p>
            <a:pPr indent="450850" algn="just"/>
            <a:endParaRPr lang="ru-RU" sz="2400" b="1"/>
          </a:p>
          <a:p>
            <a:pPr indent="450850" algn="just"/>
            <a:r>
              <a:rPr lang="ru-RU" sz="2400" b="1"/>
              <a:t> </a:t>
            </a:r>
          </a:p>
          <a:p>
            <a:pPr indent="450850" algn="just"/>
            <a:r>
              <a:rPr lang="ru-RU" sz="2400" b="1"/>
              <a:t>        В 1935 году в Анадыре начали функционировать краткосрочные курсы по подготовке  учителей из числа коренных жителей, окончивших Анадырскую семилетнюю школу. На базе этих курсов проходила ежегодная переподготовка работающих учителей</a:t>
            </a:r>
            <a:r>
              <a:rPr lang="ru-RU" sz="24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21509"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23558" name="Picture 6" descr="D:\2008МУЗЕЙ\70АПУ\70\1.tif"/>
          <p:cNvPicPr>
            <a:picLocks noChangeAspect="1" noChangeArrowheads="1"/>
          </p:cNvPicPr>
          <p:nvPr/>
        </p:nvPicPr>
        <p:blipFill>
          <a:blip r:embed="rId3"/>
          <a:srcRect/>
          <a:stretch>
            <a:fillRect/>
          </a:stretch>
        </p:blipFill>
        <p:spPr bwMode="auto">
          <a:xfrm>
            <a:off x="214313" y="169863"/>
            <a:ext cx="4265612" cy="2917825"/>
          </a:xfrm>
          <a:prstGeom prst="rect">
            <a:avLst/>
          </a:prstGeom>
          <a:noFill/>
          <a:ln w="25400" cmpd="dbl">
            <a:solidFill>
              <a:schemeClr val="accent6">
                <a:lumMod val="50000"/>
              </a:schemeClr>
            </a:solidFill>
            <a:miter lim="800000"/>
            <a:headEnd/>
            <a:tailEnd/>
          </a:ln>
        </p:spPr>
      </p:pic>
      <p:pic>
        <p:nvPicPr>
          <p:cNvPr id="23559" name="Picture 7" descr="D:\2008МУЗЕЙ\70АПУ\70\2.jpg"/>
          <p:cNvPicPr>
            <a:picLocks noChangeAspect="1" noChangeArrowheads="1"/>
          </p:cNvPicPr>
          <p:nvPr/>
        </p:nvPicPr>
        <p:blipFill>
          <a:blip r:embed="rId4"/>
          <a:srcRect/>
          <a:stretch>
            <a:fillRect/>
          </a:stretch>
        </p:blipFill>
        <p:spPr bwMode="auto">
          <a:xfrm>
            <a:off x="4143375" y="857250"/>
            <a:ext cx="4000500" cy="2901950"/>
          </a:xfrm>
          <a:prstGeom prst="rect">
            <a:avLst/>
          </a:prstGeom>
          <a:noFill/>
          <a:ln w="25400" cmpd="dbl">
            <a:solidFill>
              <a:schemeClr val="accent6">
                <a:lumMod val="50000"/>
              </a:schemeClr>
            </a:solidFill>
            <a:miter lim="800000"/>
            <a:headEnd/>
            <a:tailEnd/>
          </a:ln>
        </p:spPr>
      </p:pic>
      <p:sp>
        <p:nvSpPr>
          <p:cNvPr id="21512" name="Rectangle 5"/>
          <p:cNvSpPr>
            <a:spLocks noChangeArrowheads="1"/>
          </p:cNvSpPr>
          <p:nvPr/>
        </p:nvSpPr>
        <p:spPr bwMode="auto">
          <a:xfrm>
            <a:off x="0" y="4576763"/>
            <a:ext cx="4357688" cy="1190625"/>
          </a:xfrm>
          <a:prstGeom prst="rect">
            <a:avLst/>
          </a:prstGeom>
          <a:noFill/>
          <a:ln w="9525">
            <a:noFill/>
            <a:miter lim="800000"/>
            <a:headEnd/>
            <a:tailEnd/>
          </a:ln>
        </p:spPr>
        <p:txBody>
          <a:bodyPr anchor="ctr">
            <a:spAutoFit/>
          </a:bodyPr>
          <a:lstStyle/>
          <a:p>
            <a:pPr indent="450850" algn="ctr"/>
            <a:r>
              <a:rPr lang="ru-RU" b="1"/>
              <a:t>Студенческий трудовой отряд </a:t>
            </a:r>
          </a:p>
          <a:p>
            <a:pPr indent="450850" algn="ctr"/>
            <a:r>
              <a:rPr lang="ru-RU" b="1"/>
              <a:t>на строительстве Окружного дома народного творчества</a:t>
            </a:r>
          </a:p>
          <a:p>
            <a:pPr indent="450850" algn="ctr"/>
            <a:r>
              <a:rPr lang="ru-RU" b="1"/>
              <a:t> </a:t>
            </a:r>
          </a:p>
        </p:txBody>
      </p:sp>
      <p:pic>
        <p:nvPicPr>
          <p:cNvPr id="23560" name="Picture 8" descr="D:\2008МУЗЕЙ\70АПУ\Музей-Анадырь\Scanned Photos\Photo_2009_11_19_0_28_25_измененный.jpg"/>
          <p:cNvPicPr>
            <a:picLocks noChangeAspect="1" noChangeArrowheads="1"/>
          </p:cNvPicPr>
          <p:nvPr/>
        </p:nvPicPr>
        <p:blipFill>
          <a:blip r:embed="rId5">
            <a:lum bright="-20000" contrast="-10000"/>
          </a:blip>
          <a:srcRect/>
          <a:stretch>
            <a:fillRect/>
          </a:stretch>
        </p:blipFill>
        <p:spPr bwMode="auto">
          <a:xfrm>
            <a:off x="4929188" y="4000500"/>
            <a:ext cx="3857625" cy="2590800"/>
          </a:xfrm>
          <a:prstGeom prst="rect">
            <a:avLst/>
          </a:prstGeom>
          <a:noFill/>
          <a:ln w="25400" cmpd="dbl">
            <a:solidFill>
              <a:schemeClr val="accent6">
                <a:lumMod val="50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937488"/>
          </a:xfrm>
          <a:prstGeom prst="rect">
            <a:avLst/>
          </a:prstGeom>
          <a:noFill/>
        </p:spPr>
      </p:pic>
      <p:pic>
        <p:nvPicPr>
          <p:cNvPr id="9222" name="Picture 6" descr="D:\1для  WEBмастера\ШАБЛОНЫ для оформления\книги\kniga40.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0" y="-571528"/>
            <a:ext cx="9144000" cy="8143931"/>
          </a:xfrm>
          <a:prstGeom prst="rect">
            <a:avLst/>
          </a:prstGeom>
          <a:noFill/>
        </p:spPr>
      </p:pic>
      <p:sp>
        <p:nvSpPr>
          <p:cNvPr id="22532" name="Rectangle 2"/>
          <p:cNvSpPr>
            <a:spLocks noChangeArrowheads="1"/>
          </p:cNvSpPr>
          <p:nvPr/>
        </p:nvSpPr>
        <p:spPr bwMode="auto">
          <a:xfrm>
            <a:off x="642938" y="384175"/>
            <a:ext cx="7858125" cy="6375400"/>
          </a:xfrm>
          <a:prstGeom prst="rect">
            <a:avLst/>
          </a:prstGeom>
          <a:noFill/>
          <a:ln w="9525">
            <a:noFill/>
            <a:miter lim="800000"/>
            <a:headEnd/>
            <a:tailEnd/>
          </a:ln>
        </p:spPr>
        <p:txBody>
          <a:bodyPr anchor="ctr">
            <a:spAutoFit/>
          </a:bodyPr>
          <a:lstStyle/>
          <a:p>
            <a:pPr algn="ctr" eaLnBrk="0" hangingPunct="0"/>
            <a:r>
              <a:rPr lang="ru-RU" sz="2800" b="1">
                <a:solidFill>
                  <a:srgbClr val="FF0000"/>
                </a:solidFill>
                <a:latin typeface="Arial Narrow" pitchFamily="34" charset="0"/>
                <a:cs typeface="Times New Roman" pitchFamily="18" charset="0"/>
              </a:rPr>
              <a:t>КНИГА  ПОЧЕТА  УЧИЛИЩА</a:t>
            </a:r>
          </a:p>
          <a:p>
            <a:pPr algn="ctr" eaLnBrk="0" hangingPunct="0"/>
            <a:endParaRPr lang="ru-RU" sz="2800" b="1">
              <a:solidFill>
                <a:srgbClr val="FF0000"/>
              </a:solidFill>
              <a:latin typeface="Arial Narrow" pitchFamily="34" charset="0"/>
              <a:cs typeface="Times New Roman" pitchFamily="18" charset="0"/>
            </a:endParaRPr>
          </a:p>
          <a:p>
            <a:pPr algn="ctr" eaLnBrk="0" hangingPunct="0"/>
            <a:r>
              <a:rPr lang="ru-RU" sz="2800" b="1">
                <a:solidFill>
                  <a:srgbClr val="FF0000"/>
                </a:solidFill>
                <a:latin typeface="Arial Narrow" pitchFamily="34" charset="0"/>
                <a:cs typeface="Times New Roman" pitchFamily="18" charset="0"/>
              </a:rPr>
              <a:t>Первые учителя-наставники:</a:t>
            </a:r>
          </a:p>
          <a:p>
            <a:pPr algn="ctr"/>
            <a:r>
              <a:rPr lang="ru-RU" sz="2800" b="1">
                <a:latin typeface="Arial Narrow" pitchFamily="34" charset="0"/>
                <a:cs typeface="Times New Roman" pitchFamily="18" charset="0"/>
              </a:rPr>
              <a:t>А.Г. Митрохин, В.В.Ланкин, Е.С.Рубцова, М.Х.Баев, З.Н. Бондарева,   Антонина Михайловна Качалова, Борис Федорович Игнатьев, Мария Порфирьевна Бурлачева, Николай Васильевич Никитин, Клавдия Васильевна Кукоева</a:t>
            </a:r>
            <a:r>
              <a:rPr lang="ru-RU" sz="2800" b="1">
                <a:cs typeface="Times New Roman" pitchFamily="18" charset="0"/>
              </a:rPr>
              <a:t>,</a:t>
            </a:r>
            <a:r>
              <a:rPr lang="ru-RU" sz="2800" b="1"/>
              <a:t> Елизавета Николаевна Ибрагимова, Ольшевская Е.Ф., Мамонтова,</a:t>
            </a:r>
            <a:endParaRPr lang="ru-RU" sz="2800"/>
          </a:p>
          <a:p>
            <a:pPr algn="ctr"/>
            <a:r>
              <a:rPr lang="ru-RU" sz="2800" b="1"/>
              <a:t>Виргиния Иннокентьевна Белова,</a:t>
            </a:r>
            <a:endParaRPr lang="ru-RU" sz="2800"/>
          </a:p>
          <a:p>
            <a:pPr algn="ctr"/>
            <a:r>
              <a:rPr lang="ru-RU" sz="2800" b="1"/>
              <a:t>Леонида Дмитриевна Широкова,</a:t>
            </a:r>
            <a:endParaRPr lang="ru-RU" sz="2800"/>
          </a:p>
          <a:p>
            <a:pPr algn="ctr"/>
            <a:r>
              <a:rPr lang="ru-RU" sz="2800" b="1"/>
              <a:t>Виктор Егорович Калинкин.</a:t>
            </a:r>
            <a:endParaRPr lang="ru-RU" sz="2800"/>
          </a:p>
          <a:p>
            <a:pPr algn="r" eaLnBrk="0" hangingPunct="0"/>
            <a:r>
              <a:rPr lang="ru-RU" sz="2000" b="1">
                <a:latin typeface="Arial Narrow" pitchFamily="34" charset="0"/>
                <a:cs typeface="Times New Roman" pitchFamily="18" charset="0"/>
              </a:rPr>
              <a:t> </a:t>
            </a:r>
            <a:endParaRPr lang="ru-RU" sz="20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937488"/>
          </a:xfrm>
          <a:prstGeom prst="rect">
            <a:avLst/>
          </a:prstGeom>
          <a:noFill/>
        </p:spPr>
      </p:pic>
      <p:pic>
        <p:nvPicPr>
          <p:cNvPr id="9222" name="Picture 6" descr="D:\1для  WEBмастера\ШАБЛОНЫ для оформления\книги\kniga40.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0" y="-571528"/>
            <a:ext cx="9144000" cy="8143931"/>
          </a:xfrm>
          <a:prstGeom prst="rect">
            <a:avLst/>
          </a:prstGeom>
          <a:noFill/>
        </p:spPr>
      </p:pic>
      <p:sp>
        <p:nvSpPr>
          <p:cNvPr id="23556" name="Rectangle 2"/>
          <p:cNvSpPr>
            <a:spLocks noChangeArrowheads="1"/>
          </p:cNvSpPr>
          <p:nvPr/>
        </p:nvSpPr>
        <p:spPr bwMode="auto">
          <a:xfrm>
            <a:off x="755650" y="3175"/>
            <a:ext cx="7858125" cy="823913"/>
          </a:xfrm>
          <a:prstGeom prst="rect">
            <a:avLst/>
          </a:prstGeom>
          <a:noFill/>
          <a:ln w="9525">
            <a:noFill/>
            <a:miter lim="800000"/>
            <a:headEnd/>
            <a:tailEnd/>
          </a:ln>
        </p:spPr>
        <p:txBody>
          <a:bodyPr anchor="ctr">
            <a:spAutoFit/>
          </a:bodyPr>
          <a:lstStyle/>
          <a:p>
            <a:pPr algn="ctr" eaLnBrk="0" hangingPunct="0"/>
            <a:r>
              <a:rPr lang="ru-RU" sz="2800" b="1">
                <a:solidFill>
                  <a:srgbClr val="FF0000"/>
                </a:solidFill>
                <a:latin typeface="Arial Narrow" pitchFamily="34" charset="0"/>
                <a:cs typeface="Times New Roman" pitchFamily="18" charset="0"/>
              </a:rPr>
              <a:t>КНИГА  ПОЧЕТА  УЧИЛИЩА</a:t>
            </a:r>
            <a:endParaRPr lang="ru-RU" sz="2800"/>
          </a:p>
          <a:p>
            <a:pPr algn="r" eaLnBrk="0" hangingPunct="0"/>
            <a:r>
              <a:rPr lang="ru-RU" sz="2000" b="1">
                <a:latin typeface="Arial Narrow" pitchFamily="34" charset="0"/>
                <a:cs typeface="Times New Roman" pitchFamily="18" charset="0"/>
              </a:rPr>
              <a:t> </a:t>
            </a:r>
            <a:endParaRPr lang="ru-RU" sz="2000"/>
          </a:p>
        </p:txBody>
      </p:sp>
      <p:sp>
        <p:nvSpPr>
          <p:cNvPr id="23557" name="Прямоугольник 4"/>
          <p:cNvSpPr>
            <a:spLocks noChangeArrowheads="1"/>
          </p:cNvSpPr>
          <p:nvPr/>
        </p:nvSpPr>
        <p:spPr bwMode="auto">
          <a:xfrm>
            <a:off x="428625" y="1125538"/>
            <a:ext cx="8072438" cy="5113337"/>
          </a:xfrm>
          <a:prstGeom prst="rect">
            <a:avLst/>
          </a:prstGeom>
          <a:noFill/>
          <a:ln w="9525">
            <a:noFill/>
            <a:miter lim="800000"/>
            <a:headEnd/>
            <a:tailEnd/>
          </a:ln>
        </p:spPr>
        <p:txBody>
          <a:bodyPr>
            <a:spAutoFit/>
          </a:bodyPr>
          <a:lstStyle/>
          <a:p>
            <a:pPr algn="ctr" eaLnBrk="0" hangingPunct="0">
              <a:tabLst>
                <a:tab pos="457200" algn="l"/>
              </a:tabLst>
            </a:pPr>
            <a:r>
              <a:rPr lang="ru-RU" sz="2400" b="1">
                <a:cs typeface="Arial" charset="0"/>
              </a:rPr>
              <a:t>Вероника Сергеевна Франтова, Барышникова Людмила Алексеевна, Панкова Галина Дмитриевна, Глухова Нелли Васильевна, Калашник Рита Исааковна, Качалова Антонина Михайловна, Овечко Любовь Андреевна, Борисенко Валентина Васильевна, Манасбаева Г.К., </a:t>
            </a:r>
            <a:r>
              <a:rPr lang="ru-RU" sz="2400" b="1">
                <a:ea typeface="Times New Roman" pitchFamily="18" charset="0"/>
                <a:cs typeface="Arial" charset="0"/>
              </a:rPr>
              <a:t>Ибрагимова Елизавета Николаевна,  Сохацкая Валентина Михайловна,  Семенова Ольга Петровна, Хлопотова Татьяна Яковлевна,  Ходыш Ида Леонтьевна,  Иванова Надежда Петровна, </a:t>
            </a:r>
            <a:endParaRPr lang="ru-RU" sz="2400">
              <a:cs typeface="Arial" charset="0"/>
            </a:endParaRPr>
          </a:p>
          <a:p>
            <a:pPr algn="ctr" eaLnBrk="0" hangingPunct="0">
              <a:tabLst>
                <a:tab pos="457200" algn="l"/>
              </a:tabLst>
            </a:pPr>
            <a:r>
              <a:rPr lang="ru-RU" sz="2400" b="1">
                <a:cs typeface="Times New Roman" pitchFamily="18" charset="0"/>
              </a:rPr>
              <a:t>Захарова Елена Михайловна, Усенко Наталья Валентиновна, Радченко Марина Юрьевна.</a:t>
            </a:r>
            <a:endParaRPr lang="ru-RU" sz="2400">
              <a:cs typeface="Arial" charset="0"/>
            </a:endParaRPr>
          </a:p>
          <a:p>
            <a:pPr algn="ctr" eaLnBrk="0" hangingPunct="0">
              <a:tabLst>
                <a:tab pos="457200" algn="l"/>
              </a:tabLst>
            </a:pPr>
            <a:endParaRPr lang="ru-RU" sz="2400">
              <a:cs typeface="Arial" charset="0"/>
            </a:endParaRPr>
          </a:p>
          <a:p>
            <a:pPr>
              <a:tabLst>
                <a:tab pos="457200" algn="l"/>
              </a:tabLst>
            </a:pPr>
            <a:endParaRPr lang="ru-RU"/>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937488"/>
          </a:xfrm>
          <a:prstGeom prst="rect">
            <a:avLst/>
          </a:prstGeom>
          <a:noFill/>
        </p:spPr>
      </p:pic>
      <p:pic>
        <p:nvPicPr>
          <p:cNvPr id="9222" name="Picture 6" descr="D:\1для  WEBмастера\ШАБЛОНЫ для оформления\книги\kniga40.jpg"/>
          <p:cNvPicPr>
            <a:picLocks noChangeAspect="1" noChangeArrowheads="1"/>
          </p:cNvPicPr>
          <p:nvPr/>
        </p:nvPicPr>
        <p:blipFill>
          <a:blip r:embed="rId3">
            <a:duotone>
              <a:prstClr val="black"/>
              <a:schemeClr val="accent6">
                <a:tint val="45000"/>
                <a:satMod val="400000"/>
              </a:schemeClr>
            </a:duotone>
          </a:blip>
          <a:srcRect/>
          <a:stretch>
            <a:fillRect/>
          </a:stretch>
        </p:blipFill>
        <p:spPr bwMode="auto">
          <a:xfrm>
            <a:off x="0" y="-571528"/>
            <a:ext cx="9144000" cy="8143931"/>
          </a:xfrm>
          <a:prstGeom prst="rect">
            <a:avLst/>
          </a:prstGeom>
          <a:noFill/>
        </p:spPr>
      </p:pic>
      <p:sp>
        <p:nvSpPr>
          <p:cNvPr id="24580" name="Rectangle 2"/>
          <p:cNvSpPr>
            <a:spLocks noChangeArrowheads="1"/>
          </p:cNvSpPr>
          <p:nvPr/>
        </p:nvSpPr>
        <p:spPr bwMode="auto">
          <a:xfrm>
            <a:off x="714375" y="1143000"/>
            <a:ext cx="7858125" cy="830263"/>
          </a:xfrm>
          <a:prstGeom prst="rect">
            <a:avLst/>
          </a:prstGeom>
          <a:noFill/>
          <a:ln w="9525">
            <a:noFill/>
            <a:miter lim="800000"/>
            <a:headEnd/>
            <a:tailEnd/>
          </a:ln>
        </p:spPr>
        <p:txBody>
          <a:bodyPr anchor="ctr">
            <a:spAutoFit/>
          </a:bodyPr>
          <a:lstStyle/>
          <a:p>
            <a:pPr algn="ctr" eaLnBrk="0" hangingPunct="0"/>
            <a:r>
              <a:rPr lang="ru-RU" sz="2800" b="1">
                <a:solidFill>
                  <a:srgbClr val="FF0000"/>
                </a:solidFill>
                <a:latin typeface="Arial Narrow" pitchFamily="34" charset="0"/>
                <a:cs typeface="Times New Roman" pitchFamily="18" charset="0"/>
              </a:rPr>
              <a:t>КНИГА  ПОЧЕТА  УЧИЛИЩА</a:t>
            </a:r>
            <a:endParaRPr lang="ru-RU" sz="2800"/>
          </a:p>
          <a:p>
            <a:pPr algn="r" eaLnBrk="0" hangingPunct="0"/>
            <a:r>
              <a:rPr lang="ru-RU" sz="2000" b="1">
                <a:latin typeface="Arial Narrow" pitchFamily="34" charset="0"/>
                <a:cs typeface="Times New Roman" pitchFamily="18" charset="0"/>
              </a:rPr>
              <a:t> </a:t>
            </a:r>
            <a:endParaRPr lang="ru-RU" sz="2000"/>
          </a:p>
        </p:txBody>
      </p:sp>
      <p:sp>
        <p:nvSpPr>
          <p:cNvPr id="24581" name="Прямоугольник 4"/>
          <p:cNvSpPr>
            <a:spLocks noChangeArrowheads="1"/>
          </p:cNvSpPr>
          <p:nvPr/>
        </p:nvSpPr>
        <p:spPr bwMode="auto">
          <a:xfrm>
            <a:off x="1143000" y="2000250"/>
            <a:ext cx="6858000" cy="4633913"/>
          </a:xfrm>
          <a:prstGeom prst="rect">
            <a:avLst/>
          </a:prstGeom>
          <a:noFill/>
          <a:ln w="9525">
            <a:noFill/>
            <a:miter lim="800000"/>
            <a:headEnd/>
            <a:tailEnd/>
          </a:ln>
        </p:spPr>
        <p:txBody>
          <a:bodyPr>
            <a:spAutoFit/>
          </a:bodyPr>
          <a:lstStyle/>
          <a:p>
            <a:pPr algn="ctr" eaLnBrk="0" hangingPunct="0">
              <a:tabLst>
                <a:tab pos="457200" algn="l"/>
              </a:tabLst>
            </a:pPr>
            <a:r>
              <a:rPr lang="ru-RU" sz="2000" b="1">
                <a:ea typeface="Times New Roman" pitchFamily="18" charset="0"/>
                <a:cs typeface="Arial" charset="0"/>
              </a:rPr>
              <a:t>Гермашова Галина Владимировна, Кушко Надежда Владимировна, Вааль Нина Ивановна, Садик Ирина Григорьевна, Цыганко Елена Николаевна,  Ушакова Лариса Викторовна,  Трескин Константин Константинович, Булатова Алла Захаровна,  Гыргольнаут Ирина Григорьевна, Малова Ольга Михайловна, Смирнова Нина Николаевна, Гранина Надежда Павловна, Медведев Венеамин Варсонофиевич, Юрах Наталья Владимировна, Родионова Наталья Петровна, Заяц Лилия Анатольевна, Таян Любовь Владимировна, Антонова Леонилла Валерьевна.</a:t>
            </a:r>
          </a:p>
          <a:p>
            <a:pPr algn="ctr" eaLnBrk="0" hangingPunct="0">
              <a:tabLst>
                <a:tab pos="457200" algn="l"/>
              </a:tabLst>
            </a:pPr>
            <a:r>
              <a:rPr lang="ru-RU" sz="2000" b="1">
                <a:ea typeface="Times New Roman" pitchFamily="18" charset="0"/>
                <a:cs typeface="Arial" charset="0"/>
              </a:rPr>
              <a:t>Смольская Янина Чеславовна, Шишов Александр Евгеньевич</a:t>
            </a:r>
            <a:endParaRPr lang="ru-RU" sz="2000">
              <a:ea typeface="Times New Roman" pitchFamily="18" charset="0"/>
              <a:cs typeface="Arial" charset="0"/>
            </a:endParaRPr>
          </a:p>
          <a:p>
            <a:pPr algn="ctr" eaLnBrk="0" hangingPunct="0">
              <a:tabLst>
                <a:tab pos="457200" algn="l"/>
              </a:tabLst>
            </a:pPr>
            <a:endParaRPr lang="ru-RU" sz="2000">
              <a:ea typeface="Times New Roman" pitchFamily="18" charset="0"/>
              <a:cs typeface="Arial" charset="0"/>
            </a:endParaRPr>
          </a:p>
          <a:p>
            <a:pPr>
              <a:tabLst>
                <a:tab pos="457200" algn="l"/>
              </a:tabLst>
            </a:pPr>
            <a:endParaRPr lang="ru-RU">
              <a:ea typeface="Times New Roman" pitchFamily="18"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28677" name="Picture 2" descr="D:\МОИ РИСУНКИ\Scanned Photos\Photo_2009_10_14_23_3_53.jpg"/>
          <p:cNvPicPr>
            <a:picLocks noChangeAspect="1" noChangeArrowheads="1"/>
          </p:cNvPicPr>
          <p:nvPr/>
        </p:nvPicPr>
        <p:blipFill>
          <a:blip r:embed="rId3"/>
          <a:srcRect/>
          <a:stretch>
            <a:fillRect/>
          </a:stretch>
        </p:blipFill>
        <p:spPr bwMode="auto">
          <a:xfrm>
            <a:off x="4643438" y="2032000"/>
            <a:ext cx="3643312" cy="4530725"/>
          </a:xfrm>
          <a:prstGeom prst="rect">
            <a:avLst/>
          </a:prstGeom>
          <a:noFill/>
          <a:ln w="25400" cmpd="dbl">
            <a:solidFill>
              <a:schemeClr val="accent6">
                <a:lumMod val="50000"/>
              </a:schemeClr>
            </a:solidFill>
            <a:miter lim="800000"/>
            <a:headEnd/>
            <a:tailEnd/>
          </a:ln>
        </p:spPr>
      </p:pic>
      <p:pic>
        <p:nvPicPr>
          <p:cNvPr id="28678" name="Picture 3" descr="D:\МОИ РИСУНКИ\Scanned Photos\Photo_2009_10_14_23_1_54.jpg"/>
          <p:cNvPicPr>
            <a:picLocks noChangeAspect="1" noChangeArrowheads="1"/>
          </p:cNvPicPr>
          <p:nvPr/>
        </p:nvPicPr>
        <p:blipFill>
          <a:blip r:embed="rId4"/>
          <a:srcRect/>
          <a:stretch>
            <a:fillRect/>
          </a:stretch>
        </p:blipFill>
        <p:spPr bwMode="auto">
          <a:xfrm>
            <a:off x="428625" y="642938"/>
            <a:ext cx="3143250" cy="4216400"/>
          </a:xfrm>
          <a:prstGeom prst="rect">
            <a:avLst/>
          </a:prstGeom>
          <a:noFill/>
          <a:ln w="25400" cmpd="dbl">
            <a:solidFill>
              <a:schemeClr val="accent6">
                <a:lumMod val="50000"/>
              </a:schemeClr>
            </a:solidFill>
            <a:miter lim="800000"/>
            <a:headEnd/>
            <a:tailEnd/>
          </a:ln>
        </p:spPr>
      </p:pic>
      <p:sp>
        <p:nvSpPr>
          <p:cNvPr id="25607" name="Rectangle 5"/>
          <p:cNvSpPr>
            <a:spLocks noChangeArrowheads="1"/>
          </p:cNvSpPr>
          <p:nvPr/>
        </p:nvSpPr>
        <p:spPr bwMode="auto">
          <a:xfrm>
            <a:off x="4000500" y="214313"/>
            <a:ext cx="4786313" cy="2032000"/>
          </a:xfrm>
          <a:prstGeom prst="rect">
            <a:avLst/>
          </a:prstGeom>
          <a:noFill/>
          <a:ln w="9525">
            <a:noFill/>
            <a:miter lim="800000"/>
            <a:headEnd/>
            <a:tailEnd/>
          </a:ln>
        </p:spPr>
        <p:txBody>
          <a:bodyPr anchor="ctr">
            <a:spAutoFit/>
          </a:bodyPr>
          <a:lstStyle/>
          <a:p>
            <a:pPr indent="450850" algn="ctr"/>
            <a:r>
              <a:rPr lang="ru-RU" b="1"/>
              <a:t>Владимир Рахтылин, лингвист, ученый, специалист в области чукотского языка, кандидат филологических наук. Первый диплом учителя получил в Анадырском педагогическом училище.</a:t>
            </a:r>
          </a:p>
          <a:p>
            <a:pPr indent="450850" algn="ctr"/>
            <a:r>
              <a:rPr lang="ru-RU" b="1"/>
              <a:t> </a:t>
            </a:r>
          </a:p>
        </p:txBody>
      </p:sp>
      <p:sp>
        <p:nvSpPr>
          <p:cNvPr id="25608" name="Rectangle 5"/>
          <p:cNvSpPr>
            <a:spLocks noChangeArrowheads="1"/>
          </p:cNvSpPr>
          <p:nvPr/>
        </p:nvSpPr>
        <p:spPr bwMode="auto">
          <a:xfrm>
            <a:off x="214313" y="5149850"/>
            <a:ext cx="4357687" cy="1465263"/>
          </a:xfrm>
          <a:prstGeom prst="rect">
            <a:avLst/>
          </a:prstGeom>
          <a:noFill/>
          <a:ln w="9525">
            <a:noFill/>
            <a:miter lim="800000"/>
            <a:headEnd/>
            <a:tailEnd/>
          </a:ln>
        </p:spPr>
        <p:txBody>
          <a:bodyPr anchor="ctr">
            <a:spAutoFit/>
          </a:bodyPr>
          <a:lstStyle/>
          <a:p>
            <a:pPr indent="450850" algn="ctr"/>
            <a:r>
              <a:rPr lang="ru-RU" b="1"/>
              <a:t>Екатерина Александровна Рультынеут, заслуженный работник культуры России, выпускница педучилища.</a:t>
            </a:r>
          </a:p>
          <a:p>
            <a:pPr indent="450850" algn="ctr"/>
            <a:r>
              <a:rPr lang="ru-RU" b="1"/>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29701" name="Picture 2" descr="D:\МОИ РИСУНКИ\Scanned Photos\Photo_2009_10_14_23_0_31.jpg"/>
          <p:cNvPicPr>
            <a:picLocks noChangeAspect="1" noChangeArrowheads="1"/>
          </p:cNvPicPr>
          <p:nvPr/>
        </p:nvPicPr>
        <p:blipFill>
          <a:blip r:embed="rId3">
            <a:lum bright="-10000"/>
          </a:blip>
          <a:srcRect/>
          <a:stretch>
            <a:fillRect/>
          </a:stretch>
        </p:blipFill>
        <p:spPr bwMode="auto">
          <a:xfrm>
            <a:off x="714375" y="285750"/>
            <a:ext cx="7723188" cy="5429250"/>
          </a:xfrm>
          <a:prstGeom prst="rect">
            <a:avLst/>
          </a:prstGeom>
          <a:noFill/>
          <a:ln w="25400" cmpd="dbl">
            <a:solidFill>
              <a:schemeClr val="accent6">
                <a:lumMod val="50000"/>
              </a:schemeClr>
            </a:solidFill>
            <a:miter lim="800000"/>
            <a:headEnd/>
            <a:tailEnd/>
          </a:ln>
        </p:spPr>
      </p:pic>
      <p:sp>
        <p:nvSpPr>
          <p:cNvPr id="26630" name="Rectangle 5"/>
          <p:cNvSpPr>
            <a:spLocks noChangeArrowheads="1"/>
          </p:cNvSpPr>
          <p:nvPr/>
        </p:nvSpPr>
        <p:spPr bwMode="auto">
          <a:xfrm>
            <a:off x="642938" y="5662613"/>
            <a:ext cx="7929562" cy="1190625"/>
          </a:xfrm>
          <a:prstGeom prst="rect">
            <a:avLst/>
          </a:prstGeom>
          <a:noFill/>
          <a:ln w="9525">
            <a:noFill/>
            <a:miter lim="800000"/>
            <a:headEnd/>
            <a:tailEnd/>
          </a:ln>
        </p:spPr>
        <p:txBody>
          <a:bodyPr anchor="ctr">
            <a:spAutoFit/>
          </a:bodyPr>
          <a:lstStyle/>
          <a:p>
            <a:pPr indent="450850" algn="ctr"/>
            <a:r>
              <a:rPr lang="ru-RU" b="1"/>
              <a:t>Любовь Верегиргина, учитель начальных классов школы села Конергино Иультинского района. Имеет диплом об окончании Анадырского педагогического училища.</a:t>
            </a:r>
          </a:p>
          <a:p>
            <a:pPr indent="450850" algn="ctr"/>
            <a:r>
              <a:rPr lang="ru-RU" b="1"/>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27653" name="Rectangle 5"/>
          <p:cNvSpPr>
            <a:spLocks noChangeArrowheads="1"/>
          </p:cNvSpPr>
          <p:nvPr/>
        </p:nvSpPr>
        <p:spPr bwMode="auto">
          <a:xfrm>
            <a:off x="642938" y="5929313"/>
            <a:ext cx="7929562" cy="646112"/>
          </a:xfrm>
          <a:prstGeom prst="rect">
            <a:avLst/>
          </a:prstGeom>
          <a:noFill/>
          <a:ln w="9525">
            <a:noFill/>
            <a:miter lim="800000"/>
            <a:headEnd/>
            <a:tailEnd/>
          </a:ln>
        </p:spPr>
        <p:txBody>
          <a:bodyPr anchor="ctr">
            <a:spAutoFit/>
          </a:bodyPr>
          <a:lstStyle/>
          <a:p>
            <a:pPr algn="ctr"/>
            <a:r>
              <a:rPr lang="ru-RU" b="1"/>
              <a:t>Выпускница Анадырского педагогического училища </a:t>
            </a:r>
          </a:p>
          <a:p>
            <a:pPr algn="ctr"/>
            <a:r>
              <a:rPr lang="ru-RU" b="1"/>
              <a:t>народностей Севера 1947 г. Климова Е.П.</a:t>
            </a:r>
          </a:p>
        </p:txBody>
      </p:sp>
      <p:pic>
        <p:nvPicPr>
          <p:cNvPr id="27654" name="Picture 2" descr="109-0939_IMG"/>
          <p:cNvPicPr>
            <a:picLocks noChangeAspect="1" noChangeArrowheads="1"/>
          </p:cNvPicPr>
          <p:nvPr/>
        </p:nvPicPr>
        <p:blipFill>
          <a:blip r:embed="rId3"/>
          <a:srcRect/>
          <a:stretch>
            <a:fillRect/>
          </a:stretch>
        </p:blipFill>
        <p:spPr bwMode="auto">
          <a:xfrm>
            <a:off x="928688" y="285750"/>
            <a:ext cx="7148512" cy="5548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30725" name="Picture 2" descr="D:\МОИ РИСУНКИ\Scanned Photos\Photo_2009_10_14_23_1_6.jpg"/>
          <p:cNvPicPr>
            <a:picLocks noChangeAspect="1" noChangeArrowheads="1"/>
          </p:cNvPicPr>
          <p:nvPr/>
        </p:nvPicPr>
        <p:blipFill>
          <a:blip r:embed="rId3">
            <a:lum bright="-10000"/>
          </a:blip>
          <a:srcRect/>
          <a:stretch>
            <a:fillRect/>
          </a:stretch>
        </p:blipFill>
        <p:spPr bwMode="auto">
          <a:xfrm>
            <a:off x="785813" y="428625"/>
            <a:ext cx="7410450" cy="5557838"/>
          </a:xfrm>
          <a:prstGeom prst="rect">
            <a:avLst/>
          </a:prstGeom>
          <a:noFill/>
          <a:ln w="25400" cmpd="dbl">
            <a:solidFill>
              <a:schemeClr val="accent6">
                <a:lumMod val="50000"/>
              </a:schemeClr>
            </a:solidFill>
            <a:miter lim="800000"/>
            <a:headEnd/>
            <a:tailEnd/>
          </a:ln>
        </p:spPr>
      </p:pic>
      <p:sp>
        <p:nvSpPr>
          <p:cNvPr id="28678" name="Rectangle 6"/>
          <p:cNvSpPr>
            <a:spLocks noChangeArrowheads="1"/>
          </p:cNvSpPr>
          <p:nvPr/>
        </p:nvSpPr>
        <p:spPr bwMode="auto">
          <a:xfrm>
            <a:off x="3143250" y="6000750"/>
            <a:ext cx="3019425" cy="369888"/>
          </a:xfrm>
          <a:prstGeom prst="rect">
            <a:avLst/>
          </a:prstGeom>
          <a:noFill/>
          <a:ln w="9525">
            <a:noFill/>
            <a:miter lim="800000"/>
            <a:headEnd/>
            <a:tailEnd/>
          </a:ln>
        </p:spPr>
        <p:txBody>
          <a:bodyPr anchor="ctr">
            <a:spAutoFit/>
          </a:bodyPr>
          <a:lstStyle/>
          <a:p>
            <a:pPr algn="ctr" eaLnBrk="0" hangingPunct="0"/>
            <a:r>
              <a:rPr lang="ru-RU" b="1">
                <a:cs typeface="Times New Roman" pitchFamily="18" charset="0"/>
              </a:rPr>
              <a:t>.</a:t>
            </a:r>
            <a:endParaRPr lang="ru-RU" b="1"/>
          </a:p>
        </p:txBody>
      </p:sp>
      <p:sp>
        <p:nvSpPr>
          <p:cNvPr id="28679" name="Rectangle 5"/>
          <p:cNvSpPr>
            <a:spLocks noChangeArrowheads="1"/>
          </p:cNvSpPr>
          <p:nvPr/>
        </p:nvSpPr>
        <p:spPr bwMode="auto">
          <a:xfrm>
            <a:off x="1214438" y="5937250"/>
            <a:ext cx="6715125" cy="915988"/>
          </a:xfrm>
          <a:prstGeom prst="rect">
            <a:avLst/>
          </a:prstGeom>
          <a:noFill/>
          <a:ln w="9525">
            <a:noFill/>
            <a:miter lim="800000"/>
            <a:headEnd/>
            <a:tailEnd/>
          </a:ln>
        </p:spPr>
        <p:txBody>
          <a:bodyPr anchor="ctr">
            <a:spAutoFit/>
          </a:bodyPr>
          <a:lstStyle/>
          <a:p>
            <a:pPr indent="450850" algn="ctr"/>
            <a:r>
              <a:rPr lang="ru-RU" b="1"/>
              <a:t>Выпускницы педучилища: Валентина Голубева,  Люмила Айнана, Галина Тегрет (Провиденский район)</a:t>
            </a:r>
          </a:p>
          <a:p>
            <a:pPr indent="450850" algn="ctr"/>
            <a:r>
              <a:rPr lang="ru-RU" b="1"/>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32773" name="Picture 2" descr="D:\МОИ РИСУНКИ\Scanned Photos\Photo_2009_10_14_8_1_14.jpg"/>
          <p:cNvPicPr>
            <a:picLocks noChangeAspect="1" noChangeArrowheads="1"/>
          </p:cNvPicPr>
          <p:nvPr/>
        </p:nvPicPr>
        <p:blipFill>
          <a:blip r:embed="rId3"/>
          <a:srcRect/>
          <a:stretch>
            <a:fillRect/>
          </a:stretch>
        </p:blipFill>
        <p:spPr bwMode="auto">
          <a:xfrm>
            <a:off x="4214813" y="357188"/>
            <a:ext cx="4643437" cy="5913437"/>
          </a:xfrm>
          <a:prstGeom prst="rect">
            <a:avLst/>
          </a:prstGeom>
          <a:noFill/>
          <a:ln w="25400" cmpd="dbl">
            <a:solidFill>
              <a:schemeClr val="accent6">
                <a:lumMod val="50000"/>
              </a:schemeClr>
            </a:solidFill>
            <a:miter lim="800000"/>
            <a:headEnd/>
            <a:tailEnd/>
          </a:ln>
        </p:spPr>
      </p:pic>
      <p:sp>
        <p:nvSpPr>
          <p:cNvPr id="29702" name="Rectangle 6"/>
          <p:cNvSpPr>
            <a:spLocks noChangeArrowheads="1"/>
          </p:cNvSpPr>
          <p:nvPr/>
        </p:nvSpPr>
        <p:spPr bwMode="auto">
          <a:xfrm>
            <a:off x="214313" y="1362075"/>
            <a:ext cx="4000500" cy="3806825"/>
          </a:xfrm>
          <a:prstGeom prst="rect">
            <a:avLst/>
          </a:prstGeom>
          <a:noFill/>
          <a:ln w="9525">
            <a:noFill/>
            <a:miter lim="800000"/>
            <a:headEnd/>
            <a:tailEnd/>
          </a:ln>
        </p:spPr>
        <p:txBody>
          <a:bodyPr anchor="ctr">
            <a:spAutoFit/>
          </a:bodyPr>
          <a:lstStyle/>
          <a:p>
            <a:pPr algn="ctr" eaLnBrk="0" hangingPunct="0">
              <a:lnSpc>
                <a:spcPct val="150000"/>
              </a:lnSpc>
            </a:pPr>
            <a:r>
              <a:rPr lang="en-US" b="1">
                <a:cs typeface="Times New Roman" pitchFamily="18" charset="0"/>
              </a:rPr>
              <a:t> </a:t>
            </a:r>
            <a:r>
              <a:rPr lang="ru-RU" b="1">
                <a:cs typeface="Times New Roman" pitchFamily="18" charset="0"/>
              </a:rPr>
              <a:t>Выпускница Анадырского педагогического училища Лина Григорьевна Тынель.</a:t>
            </a:r>
          </a:p>
          <a:p>
            <a:pPr algn="ctr" eaLnBrk="0" hangingPunct="0">
              <a:lnSpc>
                <a:spcPct val="150000"/>
              </a:lnSpc>
            </a:pPr>
            <a:endParaRPr lang="ru-RU" b="1">
              <a:cs typeface="Times New Roman" pitchFamily="18" charset="0"/>
            </a:endParaRPr>
          </a:p>
          <a:p>
            <a:pPr algn="ctr" eaLnBrk="0" hangingPunct="0">
              <a:lnSpc>
                <a:spcPct val="150000"/>
              </a:lnSpc>
            </a:pPr>
            <a:r>
              <a:rPr lang="ru-RU" b="1">
                <a:cs typeface="Times New Roman" pitchFamily="18" charset="0"/>
              </a:rPr>
              <a:t>В конце 60-х годов жители округа избрали её председателем  Чукотского окрисполкома и своим депутатом в Верховном Совете СССР.</a:t>
            </a:r>
            <a:endParaRPr lang="ru-RU"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34821" name="Picture 2" descr="D:\МОИ РИСУНКИ\Scanned Photos\Photo_2009_10_14_7_59_39.jpg"/>
          <p:cNvPicPr>
            <a:picLocks noChangeAspect="1" noChangeArrowheads="1"/>
          </p:cNvPicPr>
          <p:nvPr/>
        </p:nvPicPr>
        <p:blipFill>
          <a:blip r:embed="rId3">
            <a:lum bright="-12000"/>
          </a:blip>
          <a:srcRect/>
          <a:stretch>
            <a:fillRect/>
          </a:stretch>
        </p:blipFill>
        <p:spPr bwMode="auto">
          <a:xfrm>
            <a:off x="571500" y="214313"/>
            <a:ext cx="8143875" cy="5805487"/>
          </a:xfrm>
          <a:prstGeom prst="rect">
            <a:avLst/>
          </a:prstGeom>
          <a:noFill/>
          <a:ln w="25400" cmpd="dbl">
            <a:solidFill>
              <a:schemeClr val="accent6">
                <a:lumMod val="50000"/>
              </a:schemeClr>
            </a:solidFill>
            <a:miter lim="800000"/>
            <a:headEnd/>
            <a:tailEnd/>
          </a:ln>
        </p:spPr>
      </p:pic>
      <p:sp>
        <p:nvSpPr>
          <p:cNvPr id="30726" name="Rectangle 6"/>
          <p:cNvSpPr>
            <a:spLocks noChangeArrowheads="1"/>
          </p:cNvSpPr>
          <p:nvPr/>
        </p:nvSpPr>
        <p:spPr bwMode="auto">
          <a:xfrm>
            <a:off x="1571625" y="6000750"/>
            <a:ext cx="6143625" cy="923925"/>
          </a:xfrm>
          <a:prstGeom prst="rect">
            <a:avLst/>
          </a:prstGeom>
          <a:noFill/>
          <a:ln w="9525">
            <a:noFill/>
            <a:miter lim="800000"/>
            <a:headEnd/>
            <a:tailEnd/>
          </a:ln>
        </p:spPr>
        <p:txBody>
          <a:bodyPr anchor="ctr">
            <a:spAutoFit/>
          </a:bodyPr>
          <a:lstStyle/>
          <a:p>
            <a:pPr algn="ctr" eaLnBrk="0" hangingPunct="0"/>
            <a:r>
              <a:rPr lang="en-US" b="1">
                <a:cs typeface="Times New Roman" pitchFamily="18" charset="0"/>
              </a:rPr>
              <a:t> </a:t>
            </a:r>
            <a:r>
              <a:rPr lang="ru-RU" b="1">
                <a:cs typeface="Times New Roman" pitchFamily="18" charset="0"/>
              </a:rPr>
              <a:t>Выпускницы  училища Ирина Гыргольнаут,  Ирина Бондаренко, Нина Эмынкау и журналист Татьяна Ачиргина.</a:t>
            </a:r>
            <a:endParaRPr lang="ru-RU"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4099" name="Rectangle 3"/>
          <p:cNvSpPr>
            <a:spLocks noChangeArrowheads="1"/>
          </p:cNvSpPr>
          <p:nvPr/>
        </p:nvSpPr>
        <p:spPr bwMode="auto">
          <a:xfrm>
            <a:off x="214313" y="5214938"/>
            <a:ext cx="8643937" cy="1323975"/>
          </a:xfrm>
          <a:prstGeom prst="rect">
            <a:avLst/>
          </a:prstGeom>
          <a:noFill/>
          <a:ln w="9525">
            <a:noFill/>
            <a:miter lim="800000"/>
            <a:headEnd/>
            <a:tailEnd/>
          </a:ln>
        </p:spPr>
        <p:txBody>
          <a:bodyPr anchor="ctr">
            <a:spAutoFit/>
          </a:bodyPr>
          <a:lstStyle/>
          <a:p>
            <a:pPr algn="ctr" eaLnBrk="0" hangingPunct="0"/>
            <a:r>
              <a:rPr lang="ru-RU" sz="2000" b="1"/>
              <a:t>В 1939 году Президиум Камчатского областного исполнительного комитета принял постановление     № 360 об открытии в Анадыре педагогического училища для подготовки учителей начальных классов сельских национальных школ </a:t>
            </a:r>
          </a:p>
        </p:txBody>
      </p:sp>
      <p:sp>
        <p:nvSpPr>
          <p:cNvPr id="4100" name="Rectangle 5"/>
          <p:cNvSpPr>
            <a:spLocks noChangeArrowheads="1"/>
          </p:cNvSpPr>
          <p:nvPr/>
        </p:nvSpPr>
        <p:spPr bwMode="auto">
          <a:xfrm>
            <a:off x="0" y="1411288"/>
            <a:ext cx="9144000" cy="0"/>
          </a:xfrm>
          <a:prstGeom prst="rect">
            <a:avLst/>
          </a:prstGeom>
          <a:noFill/>
          <a:ln w="9525">
            <a:noFill/>
            <a:miter lim="800000"/>
            <a:headEnd/>
            <a:tailEnd/>
          </a:ln>
        </p:spPr>
        <p:txBody>
          <a:bodyPr wrap="none" anchor="ctr">
            <a:spAutoFit/>
          </a:bodyPr>
          <a:lstStyle/>
          <a:p>
            <a:endParaRPr lang="ru-RU"/>
          </a:p>
        </p:txBody>
      </p:sp>
      <p:pic>
        <p:nvPicPr>
          <p:cNvPr id="4101" name="Picture 4" descr="http://www.portal.edu/file/istr.files/image003.jpg"/>
          <p:cNvPicPr>
            <a:picLocks noChangeAspect="1" noChangeArrowheads="1"/>
          </p:cNvPicPr>
          <p:nvPr/>
        </p:nvPicPr>
        <p:blipFill>
          <a:blip r:embed="rId3" r:link="rId4"/>
          <a:srcRect/>
          <a:stretch>
            <a:fillRect/>
          </a:stretch>
        </p:blipFill>
        <p:spPr bwMode="auto">
          <a:xfrm>
            <a:off x="214313" y="285750"/>
            <a:ext cx="6516687" cy="4572000"/>
          </a:xfrm>
          <a:prstGeom prst="rect">
            <a:avLst/>
          </a:prstGeom>
          <a:noFill/>
          <a:ln w="9525">
            <a:noFill/>
            <a:miter lim="800000"/>
            <a:headEnd/>
            <a:tailEnd/>
          </a:ln>
        </p:spPr>
      </p:pic>
      <p:sp>
        <p:nvSpPr>
          <p:cNvPr id="4102" name="Rectangle 6"/>
          <p:cNvSpPr>
            <a:spLocks noChangeArrowheads="1"/>
          </p:cNvSpPr>
          <p:nvPr/>
        </p:nvSpPr>
        <p:spPr bwMode="auto">
          <a:xfrm>
            <a:off x="6715125" y="2500313"/>
            <a:ext cx="2428875" cy="923925"/>
          </a:xfrm>
          <a:prstGeom prst="rect">
            <a:avLst/>
          </a:prstGeom>
          <a:noFill/>
          <a:ln w="9525">
            <a:noFill/>
            <a:miter lim="800000"/>
            <a:headEnd/>
            <a:tailEnd/>
          </a:ln>
        </p:spPr>
        <p:txBody>
          <a:bodyPr anchor="ctr">
            <a:spAutoFit/>
          </a:bodyPr>
          <a:lstStyle/>
          <a:p>
            <a:pPr algn="ctr" eaLnBrk="0" hangingPunct="0"/>
            <a:r>
              <a:rPr lang="en-US" b="1">
                <a:cs typeface="Times New Roman" pitchFamily="18" charset="0"/>
              </a:rPr>
              <a:t> </a:t>
            </a:r>
            <a:r>
              <a:rPr lang="ru-RU" b="1">
                <a:cs typeface="Times New Roman" pitchFamily="18" charset="0"/>
              </a:rPr>
              <a:t>Первый педагогический коллектив</a:t>
            </a:r>
            <a:r>
              <a:rPr lang="ru-RU" b="1"/>
              <a:t>, </a:t>
            </a:r>
            <a:r>
              <a:rPr lang="ru-RU" b="1">
                <a:cs typeface="Times New Roman" pitchFamily="18" charset="0"/>
              </a:rPr>
              <a:t> 1939 г.</a:t>
            </a:r>
            <a:endParaRPr lang="ru-RU" b="1"/>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31749" name="Rectangle 6"/>
          <p:cNvSpPr>
            <a:spLocks noChangeArrowheads="1"/>
          </p:cNvSpPr>
          <p:nvPr/>
        </p:nvSpPr>
        <p:spPr bwMode="auto">
          <a:xfrm>
            <a:off x="5357813" y="803275"/>
            <a:ext cx="3500437" cy="5310188"/>
          </a:xfrm>
          <a:prstGeom prst="rect">
            <a:avLst/>
          </a:prstGeom>
          <a:noFill/>
          <a:ln w="9525">
            <a:noFill/>
            <a:miter lim="800000"/>
            <a:headEnd/>
            <a:tailEnd/>
          </a:ln>
        </p:spPr>
        <p:txBody>
          <a:bodyPr anchor="ctr">
            <a:spAutoFit/>
          </a:bodyPr>
          <a:lstStyle/>
          <a:p>
            <a:pPr algn="ctr" eaLnBrk="0" hangingPunct="0"/>
            <a:r>
              <a:rPr lang="en-US" b="1">
                <a:cs typeface="Times New Roman" pitchFamily="18" charset="0"/>
              </a:rPr>
              <a:t> </a:t>
            </a:r>
            <a:r>
              <a:rPr lang="ru-RU" b="1">
                <a:cs typeface="Times New Roman" pitchFamily="18" charset="0"/>
              </a:rPr>
              <a:t>Елизавета Николаевна Дьякова была потомственным учителем. </a:t>
            </a:r>
          </a:p>
          <a:p>
            <a:pPr algn="ctr" eaLnBrk="0" hangingPunct="0"/>
            <a:r>
              <a:rPr lang="ru-RU" b="1">
                <a:cs typeface="Times New Roman" pitchFamily="18" charset="0"/>
              </a:rPr>
              <a:t>Ведь её род – тот самый из села Маркова, где работал первый учитель-самоучка Афанасий Ермилович Дьячков. </a:t>
            </a:r>
          </a:p>
          <a:p>
            <a:pPr algn="ctr" eaLnBrk="0" hangingPunct="0"/>
            <a:endParaRPr lang="ru-RU" b="1">
              <a:cs typeface="Times New Roman" pitchFamily="18" charset="0"/>
            </a:endParaRPr>
          </a:p>
          <a:p>
            <a:pPr algn="ctr" eaLnBrk="0" hangingPunct="0"/>
            <a:r>
              <a:rPr lang="ru-RU" b="1">
                <a:cs typeface="Times New Roman" pitchFamily="18" charset="0"/>
              </a:rPr>
              <a:t>В 1949 году  студентка 4 класса Анадырского педагогического училища народов Севера награждена Почетной грамотой Чукотского окрисполкома за отличную учебу. После окончания училища преподавала в нем, позже стала заведующей учебной частью. </a:t>
            </a:r>
            <a:endParaRPr lang="ru-RU" b="1"/>
          </a:p>
        </p:txBody>
      </p:sp>
      <p:pic>
        <p:nvPicPr>
          <p:cNvPr id="37894" name="Picture 3" descr="D:\МОИ РИСУНКИ\Scanned Photos\Photo_2009_10_14_6_28_29.jpg"/>
          <p:cNvPicPr>
            <a:picLocks noChangeAspect="1" noChangeArrowheads="1"/>
          </p:cNvPicPr>
          <p:nvPr/>
        </p:nvPicPr>
        <p:blipFill>
          <a:blip r:embed="rId3">
            <a:lum bright="-14000"/>
          </a:blip>
          <a:srcRect/>
          <a:stretch>
            <a:fillRect/>
          </a:stretch>
        </p:blipFill>
        <p:spPr bwMode="auto">
          <a:xfrm>
            <a:off x="500063" y="500063"/>
            <a:ext cx="4643437" cy="6037262"/>
          </a:xfrm>
          <a:prstGeom prst="rect">
            <a:avLst/>
          </a:prstGeom>
          <a:noFill/>
          <a:ln w="25400" cmpd="dbl">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32773" name="Rectangle 6"/>
          <p:cNvSpPr>
            <a:spLocks noChangeArrowheads="1"/>
          </p:cNvSpPr>
          <p:nvPr/>
        </p:nvSpPr>
        <p:spPr bwMode="auto">
          <a:xfrm>
            <a:off x="1143000" y="4857750"/>
            <a:ext cx="6929438" cy="1200150"/>
          </a:xfrm>
          <a:prstGeom prst="rect">
            <a:avLst/>
          </a:prstGeom>
          <a:noFill/>
          <a:ln w="9525">
            <a:noFill/>
            <a:miter lim="800000"/>
            <a:headEnd/>
            <a:tailEnd/>
          </a:ln>
        </p:spPr>
        <p:txBody>
          <a:bodyPr anchor="ctr">
            <a:spAutoFit/>
          </a:bodyPr>
          <a:lstStyle/>
          <a:p>
            <a:r>
              <a:rPr lang="en-US" b="1">
                <a:cs typeface="Times New Roman" pitchFamily="18" charset="0"/>
              </a:rPr>
              <a:t> </a:t>
            </a:r>
            <a:r>
              <a:rPr lang="ru-RU" b="1" i="1"/>
              <a:t>Первомайская демонстрация в г.Анадыре.1983 г. </a:t>
            </a:r>
            <a:endParaRPr lang="ru-RU"/>
          </a:p>
          <a:p>
            <a:r>
              <a:rPr lang="ru-RU" b="1" i="1"/>
              <a:t> Слева-направо: Председатель профкома Панкова Г.Д., директор Вааль Н.И.,</a:t>
            </a:r>
            <a:endParaRPr lang="ru-RU"/>
          </a:p>
          <a:p>
            <a:r>
              <a:rPr lang="ru-RU" b="1" i="1"/>
              <a:t> секретарь партийной организации Семенова О.П.</a:t>
            </a:r>
            <a:endParaRPr lang="ru-RU"/>
          </a:p>
        </p:txBody>
      </p:sp>
      <p:pic>
        <p:nvPicPr>
          <p:cNvPr id="32774" name="Picture 2" descr="image009"/>
          <p:cNvPicPr>
            <a:picLocks noChangeAspect="1" noChangeArrowheads="1"/>
          </p:cNvPicPr>
          <p:nvPr/>
        </p:nvPicPr>
        <p:blipFill>
          <a:blip r:embed="rId3"/>
          <a:srcRect/>
          <a:stretch>
            <a:fillRect/>
          </a:stretch>
        </p:blipFill>
        <p:spPr bwMode="auto">
          <a:xfrm>
            <a:off x="1000125" y="642938"/>
            <a:ext cx="6429375" cy="383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3013" name="Picture 2" descr="D:\МОИ РИСУНКИ\Scanned Photos\Photo_2009_10_14_6_14_27.jpg"/>
          <p:cNvPicPr>
            <a:picLocks noChangeAspect="1" noChangeArrowheads="1"/>
          </p:cNvPicPr>
          <p:nvPr/>
        </p:nvPicPr>
        <p:blipFill>
          <a:blip r:embed="rId3">
            <a:lum bright="-14000"/>
          </a:blip>
          <a:srcRect/>
          <a:stretch>
            <a:fillRect/>
          </a:stretch>
        </p:blipFill>
        <p:spPr bwMode="auto">
          <a:xfrm>
            <a:off x="928688" y="428625"/>
            <a:ext cx="7397750" cy="5394325"/>
          </a:xfrm>
          <a:prstGeom prst="rect">
            <a:avLst/>
          </a:prstGeom>
          <a:noFill/>
          <a:ln w="25400" cmpd="dbl">
            <a:solidFill>
              <a:schemeClr val="accent6">
                <a:lumMod val="50000"/>
              </a:schemeClr>
            </a:solidFill>
            <a:miter lim="800000"/>
            <a:headEnd/>
            <a:tailEnd/>
          </a:ln>
        </p:spPr>
      </p:pic>
      <p:sp>
        <p:nvSpPr>
          <p:cNvPr id="33798" name="Прямоугольник 5"/>
          <p:cNvSpPr>
            <a:spLocks noChangeArrowheads="1"/>
          </p:cNvSpPr>
          <p:nvPr/>
        </p:nvSpPr>
        <p:spPr bwMode="auto">
          <a:xfrm>
            <a:off x="1928813" y="5929313"/>
            <a:ext cx="5246687" cy="646112"/>
          </a:xfrm>
          <a:prstGeom prst="rect">
            <a:avLst/>
          </a:prstGeom>
          <a:noFill/>
          <a:ln w="9525">
            <a:noFill/>
            <a:miter lim="800000"/>
            <a:headEnd/>
            <a:tailEnd/>
          </a:ln>
        </p:spPr>
        <p:txBody>
          <a:bodyPr wrap="none">
            <a:spAutoFit/>
          </a:bodyPr>
          <a:lstStyle/>
          <a:p>
            <a:pPr algn="ctr"/>
            <a:r>
              <a:rPr lang="ru-RU" b="1">
                <a:cs typeface="Times New Roman" pitchFamily="18" charset="0"/>
              </a:rPr>
              <a:t>Преподаватель эскимосского языка </a:t>
            </a:r>
          </a:p>
          <a:p>
            <a:pPr algn="ctr"/>
            <a:r>
              <a:rPr lang="ru-RU" b="1">
                <a:cs typeface="Times New Roman" pitchFamily="18" charset="0"/>
              </a:rPr>
              <a:t>Валентина  Александровна Кагак-Серикова </a:t>
            </a:r>
            <a:endParaRPr lang="ru-RU"/>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4037" name="Picture 2" descr="D:\МОИ РИСУНКИ\Scanned Photos\Photo_2009_10_14_6_17_25.jpg"/>
          <p:cNvPicPr>
            <a:picLocks noChangeAspect="1" noChangeArrowheads="1"/>
          </p:cNvPicPr>
          <p:nvPr/>
        </p:nvPicPr>
        <p:blipFill>
          <a:blip r:embed="rId3"/>
          <a:srcRect/>
          <a:stretch>
            <a:fillRect/>
          </a:stretch>
        </p:blipFill>
        <p:spPr bwMode="auto">
          <a:xfrm>
            <a:off x="285750" y="285750"/>
            <a:ext cx="4683125" cy="3698875"/>
          </a:xfrm>
          <a:prstGeom prst="rect">
            <a:avLst/>
          </a:prstGeom>
          <a:noFill/>
          <a:ln w="25400" cmpd="dbl">
            <a:solidFill>
              <a:schemeClr val="accent6">
                <a:lumMod val="50000"/>
              </a:schemeClr>
            </a:solidFill>
            <a:miter lim="800000"/>
            <a:headEnd/>
            <a:tailEnd/>
          </a:ln>
        </p:spPr>
      </p:pic>
      <p:pic>
        <p:nvPicPr>
          <p:cNvPr id="44038" name="Picture 3" descr="D:\МОИ РИСУНКИ\Scanned Photos\Photo_2009_10_14_6_18_6.jpg"/>
          <p:cNvPicPr>
            <a:picLocks noChangeAspect="1" noChangeArrowheads="1"/>
          </p:cNvPicPr>
          <p:nvPr/>
        </p:nvPicPr>
        <p:blipFill>
          <a:blip r:embed="rId4"/>
          <a:srcRect/>
          <a:stretch>
            <a:fillRect/>
          </a:stretch>
        </p:blipFill>
        <p:spPr bwMode="auto">
          <a:xfrm>
            <a:off x="4000500" y="3357563"/>
            <a:ext cx="4862513" cy="3122612"/>
          </a:xfrm>
          <a:prstGeom prst="rect">
            <a:avLst/>
          </a:prstGeom>
          <a:noFill/>
          <a:ln w="25400" cmpd="dbl">
            <a:solidFill>
              <a:schemeClr val="accent6">
                <a:lumMod val="50000"/>
              </a:schemeClr>
            </a:solidFill>
            <a:miter lim="800000"/>
            <a:headEnd/>
            <a:tailEnd/>
          </a:ln>
        </p:spPr>
      </p:pic>
      <p:sp>
        <p:nvSpPr>
          <p:cNvPr id="34823" name="Rectangle 6"/>
          <p:cNvSpPr>
            <a:spLocks noChangeArrowheads="1"/>
          </p:cNvSpPr>
          <p:nvPr/>
        </p:nvSpPr>
        <p:spPr bwMode="auto">
          <a:xfrm>
            <a:off x="428625" y="4214813"/>
            <a:ext cx="3519488" cy="923925"/>
          </a:xfrm>
          <a:prstGeom prst="rect">
            <a:avLst/>
          </a:prstGeom>
          <a:noFill/>
          <a:ln w="9525">
            <a:noFill/>
            <a:miter lim="800000"/>
            <a:headEnd/>
            <a:tailEnd/>
          </a:ln>
        </p:spPr>
        <p:txBody>
          <a:bodyPr anchor="ctr">
            <a:spAutoFit/>
          </a:bodyPr>
          <a:lstStyle/>
          <a:p>
            <a:pPr algn="ctr" eaLnBrk="0" hangingPunct="0"/>
            <a:r>
              <a:rPr lang="ru-RU" b="1">
                <a:cs typeface="Times New Roman" pitchFamily="18" charset="0"/>
              </a:rPr>
              <a:t>Выпускница училища, поэтесса Зоя Ненлюмкина (в центре)</a:t>
            </a:r>
            <a:endParaRPr lang="ru-RU" b="1"/>
          </a:p>
        </p:txBody>
      </p:sp>
      <p:sp>
        <p:nvSpPr>
          <p:cNvPr id="34824" name="Rectangle 6"/>
          <p:cNvSpPr>
            <a:spLocks noChangeArrowheads="1"/>
          </p:cNvSpPr>
          <p:nvPr/>
        </p:nvSpPr>
        <p:spPr bwMode="auto">
          <a:xfrm>
            <a:off x="5072063" y="1214438"/>
            <a:ext cx="4071937" cy="2032000"/>
          </a:xfrm>
          <a:prstGeom prst="rect">
            <a:avLst/>
          </a:prstGeom>
          <a:noFill/>
          <a:ln w="9525">
            <a:noFill/>
            <a:miter lim="800000"/>
            <a:headEnd/>
            <a:tailEnd/>
          </a:ln>
        </p:spPr>
        <p:txBody>
          <a:bodyPr anchor="ctr">
            <a:spAutoFit/>
          </a:bodyPr>
          <a:lstStyle/>
          <a:p>
            <a:pPr algn="ctr" eaLnBrk="0" hangingPunct="0"/>
            <a:r>
              <a:rPr lang="en-US" b="1">
                <a:cs typeface="Times New Roman" pitchFamily="18" charset="0"/>
              </a:rPr>
              <a:t> </a:t>
            </a:r>
            <a:r>
              <a:rPr lang="ru-RU" b="1">
                <a:cs typeface="Times New Roman" pitchFamily="18" charset="0"/>
              </a:rPr>
              <a:t>В.А. Кагак-Серикова со своими выпускницами на Празднике кита</a:t>
            </a:r>
          </a:p>
          <a:p>
            <a:pPr algn="ctr" eaLnBrk="0" hangingPunct="0"/>
            <a:r>
              <a:rPr lang="ru-RU" b="1">
                <a:cs typeface="Times New Roman" pitchFamily="18" charset="0"/>
              </a:rPr>
              <a:t>в  эскимосском селе Сиреники.</a:t>
            </a:r>
          </a:p>
          <a:p>
            <a:pPr algn="ctr" eaLnBrk="0" hangingPunct="0"/>
            <a:r>
              <a:rPr lang="ru-RU" b="1">
                <a:cs typeface="Times New Roman" pitchFamily="18" charset="0"/>
              </a:rPr>
              <a:t>На фото слева направо: Е.Теплилек, В.А.Кагак, С.Тагъек, Г.Нанок, Н.Трапезникова.</a:t>
            </a:r>
          </a:p>
          <a:p>
            <a:pPr algn="ctr" eaLnBrk="0" hangingPunct="0"/>
            <a:endParaRPr lang="ru-RU" b="1"/>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5061" name="Picture 3" descr="D:\МОИ РИСУНКИ\Scanned Photos\Photo_2009_10_14_6_20_14.jpg"/>
          <p:cNvPicPr>
            <a:picLocks noChangeAspect="1" noChangeArrowheads="1"/>
          </p:cNvPicPr>
          <p:nvPr/>
        </p:nvPicPr>
        <p:blipFill>
          <a:blip r:embed="rId3"/>
          <a:srcRect/>
          <a:stretch>
            <a:fillRect/>
          </a:stretch>
        </p:blipFill>
        <p:spPr bwMode="auto">
          <a:xfrm>
            <a:off x="642938" y="285750"/>
            <a:ext cx="8001000" cy="5299075"/>
          </a:xfrm>
          <a:prstGeom prst="rect">
            <a:avLst/>
          </a:prstGeom>
          <a:noFill/>
          <a:ln w="25400" cmpd="dbl">
            <a:solidFill>
              <a:schemeClr val="accent6">
                <a:lumMod val="50000"/>
              </a:schemeClr>
            </a:solidFill>
            <a:miter lim="800000"/>
            <a:headEnd/>
            <a:tailEnd/>
          </a:ln>
        </p:spPr>
      </p:pic>
      <p:sp>
        <p:nvSpPr>
          <p:cNvPr id="35846" name="Прямоугольник 6"/>
          <p:cNvSpPr>
            <a:spLocks noChangeArrowheads="1"/>
          </p:cNvSpPr>
          <p:nvPr/>
        </p:nvSpPr>
        <p:spPr bwMode="auto">
          <a:xfrm>
            <a:off x="928688" y="5857875"/>
            <a:ext cx="7815262" cy="646113"/>
          </a:xfrm>
          <a:prstGeom prst="rect">
            <a:avLst/>
          </a:prstGeom>
          <a:noFill/>
          <a:ln w="9525">
            <a:noFill/>
            <a:miter lim="800000"/>
            <a:headEnd/>
            <a:tailEnd/>
          </a:ln>
        </p:spPr>
        <p:txBody>
          <a:bodyPr wrap="none">
            <a:spAutoFit/>
          </a:bodyPr>
          <a:lstStyle/>
          <a:p>
            <a:pPr algn="ctr"/>
            <a:r>
              <a:rPr lang="ru-RU" b="1">
                <a:cs typeface="Times New Roman" pitchFamily="18" charset="0"/>
              </a:rPr>
              <a:t>Выпускник  В.А. Кагак-Сериковой Глеб Наказик (в центре).</a:t>
            </a:r>
          </a:p>
          <a:p>
            <a:pPr algn="ctr"/>
            <a:r>
              <a:rPr lang="ru-RU" b="1">
                <a:cs typeface="Times New Roman" pitchFamily="18" charset="0"/>
              </a:rPr>
              <a:t>  90-е годы  Глеб Наказик  (с.Ново-Чалино) со своими учениками </a:t>
            </a:r>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36869" name="Прямоугольник 4"/>
          <p:cNvSpPr>
            <a:spLocks noChangeArrowheads="1"/>
          </p:cNvSpPr>
          <p:nvPr/>
        </p:nvSpPr>
        <p:spPr bwMode="auto">
          <a:xfrm>
            <a:off x="857250" y="5929313"/>
            <a:ext cx="7340600" cy="646112"/>
          </a:xfrm>
          <a:prstGeom prst="rect">
            <a:avLst/>
          </a:prstGeom>
          <a:noFill/>
          <a:ln w="9525">
            <a:noFill/>
            <a:miter lim="800000"/>
            <a:headEnd/>
            <a:tailEnd/>
          </a:ln>
        </p:spPr>
        <p:txBody>
          <a:bodyPr wrap="none">
            <a:spAutoFit/>
          </a:bodyPr>
          <a:lstStyle/>
          <a:p>
            <a:pPr algn="ctr"/>
            <a:r>
              <a:rPr lang="ru-RU" b="1">
                <a:cs typeface="Times New Roman" pitchFamily="18" charset="0"/>
              </a:rPr>
              <a:t>Выпускница педучилища Валентина Хухын  (село Лаврентия)</a:t>
            </a:r>
          </a:p>
          <a:p>
            <a:pPr algn="ctr"/>
            <a:r>
              <a:rPr lang="ru-RU" b="1">
                <a:cs typeface="Times New Roman" pitchFamily="18" charset="0"/>
              </a:rPr>
              <a:t>со своими учениками.</a:t>
            </a:r>
            <a:endParaRPr lang="ru-RU"/>
          </a:p>
        </p:txBody>
      </p:sp>
      <p:pic>
        <p:nvPicPr>
          <p:cNvPr id="46086" name="Picture 2" descr="D:\МОИ РИСУНКИ\Scanned Photos\Photo_2009_10_14_6_20_40.jpg"/>
          <p:cNvPicPr>
            <a:picLocks noChangeAspect="1" noChangeArrowheads="1"/>
          </p:cNvPicPr>
          <p:nvPr/>
        </p:nvPicPr>
        <p:blipFill>
          <a:blip r:embed="rId3"/>
          <a:srcRect/>
          <a:stretch>
            <a:fillRect/>
          </a:stretch>
        </p:blipFill>
        <p:spPr bwMode="auto">
          <a:xfrm>
            <a:off x="642938" y="285750"/>
            <a:ext cx="7929562" cy="5541963"/>
          </a:xfrm>
          <a:prstGeom prst="rect">
            <a:avLst/>
          </a:prstGeom>
          <a:noFill/>
          <a:ln w="25400" cmpd="dbl">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937488"/>
          </a:xfrm>
          <a:prstGeom prst="rect">
            <a:avLst/>
          </a:prstGeom>
          <a:noFill/>
        </p:spPr>
      </p:pic>
      <p:pic>
        <p:nvPicPr>
          <p:cNvPr id="35845" name="Picture 2" descr="D:\МОИ РИСУНКИ\Scanned Photos\Photo_2009_10_14_7_58_28.jpg"/>
          <p:cNvPicPr>
            <a:picLocks noChangeAspect="1" noChangeArrowheads="1"/>
          </p:cNvPicPr>
          <p:nvPr/>
        </p:nvPicPr>
        <p:blipFill>
          <a:blip r:embed="rId3">
            <a:lum bright="-4000"/>
          </a:blip>
          <a:srcRect/>
          <a:stretch>
            <a:fillRect/>
          </a:stretch>
        </p:blipFill>
        <p:spPr bwMode="auto">
          <a:xfrm>
            <a:off x="642938" y="214313"/>
            <a:ext cx="7926387" cy="6069012"/>
          </a:xfrm>
          <a:prstGeom prst="rect">
            <a:avLst/>
          </a:prstGeom>
          <a:noFill/>
          <a:ln w="25400" cmpd="dbl">
            <a:solidFill>
              <a:schemeClr val="accent6">
                <a:lumMod val="50000"/>
              </a:schemeClr>
            </a:solidFill>
            <a:miter lim="800000"/>
            <a:headEnd/>
            <a:tailEnd/>
          </a:ln>
        </p:spPr>
      </p:pic>
      <p:sp>
        <p:nvSpPr>
          <p:cNvPr id="37894" name="Rectangle 6"/>
          <p:cNvSpPr>
            <a:spLocks noChangeArrowheads="1"/>
          </p:cNvSpPr>
          <p:nvPr/>
        </p:nvSpPr>
        <p:spPr bwMode="auto">
          <a:xfrm>
            <a:off x="2714625" y="6286500"/>
            <a:ext cx="4429125" cy="369888"/>
          </a:xfrm>
          <a:prstGeom prst="rect">
            <a:avLst/>
          </a:prstGeom>
          <a:noFill/>
          <a:ln w="9525">
            <a:noFill/>
            <a:miter lim="800000"/>
            <a:headEnd/>
            <a:tailEnd/>
          </a:ln>
        </p:spPr>
        <p:txBody>
          <a:bodyPr anchor="ctr">
            <a:spAutoFit/>
          </a:bodyPr>
          <a:lstStyle/>
          <a:p>
            <a:pPr algn="ctr" eaLnBrk="0" hangingPunct="0"/>
            <a:r>
              <a:rPr lang="ru-RU" b="1">
                <a:cs typeface="Times New Roman" pitchFamily="18" charset="0"/>
              </a:rPr>
              <a:t>Демонстрация 7 ноября 1967 г.</a:t>
            </a:r>
            <a:endParaRPr lang="ru-RU" b="1"/>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38915" name="Rectangle 3"/>
          <p:cNvSpPr>
            <a:spLocks noChangeArrowheads="1"/>
          </p:cNvSpPr>
          <p:nvPr/>
        </p:nvSpPr>
        <p:spPr bwMode="auto">
          <a:xfrm>
            <a:off x="5148263" y="404813"/>
            <a:ext cx="3430587" cy="2862262"/>
          </a:xfrm>
          <a:prstGeom prst="rect">
            <a:avLst/>
          </a:prstGeom>
          <a:noFill/>
          <a:ln w="9525">
            <a:noFill/>
            <a:miter lim="800000"/>
            <a:headEnd/>
            <a:tailEnd/>
          </a:ln>
        </p:spPr>
        <p:txBody>
          <a:bodyPr anchor="ctr">
            <a:spAutoFit/>
          </a:bodyPr>
          <a:lstStyle/>
          <a:p>
            <a:pPr algn="just" eaLnBrk="0" hangingPunct="0"/>
            <a:r>
              <a:rPr lang="ru-RU" b="1"/>
              <a:t>Музей колледжа собирает материалы и по активной деятельности преподавательского коллектива. Одной из первых открыта экспозиция </a:t>
            </a:r>
            <a:r>
              <a:rPr lang="ru-RU" b="1">
                <a:solidFill>
                  <a:srgbClr val="C00000"/>
                </a:solidFill>
              </a:rPr>
              <a:t>«Женщина – легенда Чукотки», </a:t>
            </a:r>
            <a:r>
              <a:rPr lang="ru-RU" b="1"/>
              <a:t>посвященная Веронике Сергеевне Франтовой. </a:t>
            </a:r>
          </a:p>
        </p:txBody>
      </p:sp>
      <p:pic>
        <p:nvPicPr>
          <p:cNvPr id="38916" name="Picture 4" descr="DSCN0533"/>
          <p:cNvPicPr>
            <a:picLocks noChangeAspect="1" noChangeArrowheads="1"/>
          </p:cNvPicPr>
          <p:nvPr/>
        </p:nvPicPr>
        <p:blipFill>
          <a:blip r:embed="rId3"/>
          <a:srcRect/>
          <a:stretch>
            <a:fillRect/>
          </a:stretch>
        </p:blipFill>
        <p:spPr bwMode="auto">
          <a:xfrm>
            <a:off x="250825" y="260350"/>
            <a:ext cx="4249738" cy="3187700"/>
          </a:xfrm>
          <a:prstGeom prst="rect">
            <a:avLst/>
          </a:prstGeom>
          <a:noFill/>
          <a:ln w="9525">
            <a:noFill/>
            <a:miter lim="800000"/>
            <a:headEnd/>
            <a:tailEnd/>
          </a:ln>
        </p:spPr>
      </p:pic>
      <p:pic>
        <p:nvPicPr>
          <p:cNvPr id="38917" name="Picture 5"/>
          <p:cNvPicPr>
            <a:picLocks noChangeAspect="1" noChangeArrowheads="1"/>
          </p:cNvPicPr>
          <p:nvPr/>
        </p:nvPicPr>
        <p:blipFill>
          <a:blip r:embed="rId4">
            <a:lum bright="-12000" contrast="18000"/>
          </a:blip>
          <a:srcRect/>
          <a:stretch>
            <a:fillRect/>
          </a:stretch>
        </p:blipFill>
        <p:spPr bwMode="auto">
          <a:xfrm>
            <a:off x="684213" y="3346450"/>
            <a:ext cx="5476875" cy="3511550"/>
          </a:xfrm>
          <a:prstGeom prst="rect">
            <a:avLst/>
          </a:prstGeom>
          <a:noFill/>
          <a:ln w="9525">
            <a:noFill/>
            <a:miter lim="800000"/>
            <a:headEnd/>
            <a:tailEnd/>
          </a:ln>
        </p:spPr>
      </p:pic>
      <p:pic>
        <p:nvPicPr>
          <p:cNvPr id="38918" name="Picture 6" descr="zasl_uchitelй"/>
          <p:cNvPicPr>
            <a:picLocks noChangeAspect="1" noChangeArrowheads="1"/>
          </p:cNvPicPr>
          <p:nvPr/>
        </p:nvPicPr>
        <p:blipFill>
          <a:blip r:embed="rId5"/>
          <a:srcRect/>
          <a:stretch>
            <a:fillRect/>
          </a:stretch>
        </p:blipFill>
        <p:spPr bwMode="auto">
          <a:xfrm>
            <a:off x="6300788" y="3573463"/>
            <a:ext cx="1076325" cy="1722437"/>
          </a:xfrm>
          <a:prstGeom prst="rect">
            <a:avLst/>
          </a:prstGeom>
          <a:noFill/>
          <a:ln w="9525">
            <a:solidFill>
              <a:srgbClr val="800000"/>
            </a:solidFill>
            <a:miter lim="800000"/>
            <a:headEnd/>
            <a:tailEnd/>
          </a:ln>
        </p:spPr>
      </p:pic>
      <p:pic>
        <p:nvPicPr>
          <p:cNvPr id="38919" name="Picture 7" descr="150px-OrderOfTheRedBannerOfLabour"/>
          <p:cNvPicPr>
            <a:picLocks noChangeAspect="1" noChangeArrowheads="1"/>
          </p:cNvPicPr>
          <p:nvPr/>
        </p:nvPicPr>
        <p:blipFill>
          <a:blip r:embed="rId6"/>
          <a:srcRect/>
          <a:stretch>
            <a:fillRect/>
          </a:stretch>
        </p:blipFill>
        <p:spPr bwMode="auto">
          <a:xfrm>
            <a:off x="7885113" y="3573463"/>
            <a:ext cx="792162" cy="1743075"/>
          </a:xfrm>
          <a:prstGeom prst="rect">
            <a:avLst/>
          </a:prstGeom>
          <a:noFill/>
          <a:ln w="9525">
            <a:solidFill>
              <a:srgbClr val="800000"/>
            </a:solidFill>
            <a:miter lim="800000"/>
            <a:headEnd/>
            <a:tailEnd/>
          </a:ln>
        </p:spPr>
      </p:pic>
      <p:pic>
        <p:nvPicPr>
          <p:cNvPr id="38920" name="Picture 8" descr="а"/>
          <p:cNvPicPr>
            <a:picLocks noChangeAspect="1" noChangeArrowheads="1"/>
          </p:cNvPicPr>
          <p:nvPr/>
        </p:nvPicPr>
        <p:blipFill>
          <a:blip r:embed="rId7"/>
          <a:srcRect/>
          <a:stretch>
            <a:fillRect/>
          </a:stretch>
        </p:blipFill>
        <p:spPr bwMode="auto">
          <a:xfrm>
            <a:off x="7092950" y="5157788"/>
            <a:ext cx="982663" cy="1484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39939" name="Picture 3" descr="D:\2008МУЗЕЙ\70АПУ\ПедУчилище\DSCN0535.JPG"/>
          <p:cNvPicPr>
            <a:picLocks noChangeAspect="1" noChangeArrowheads="1"/>
          </p:cNvPicPr>
          <p:nvPr/>
        </p:nvPicPr>
        <p:blipFill>
          <a:blip r:embed="rId3"/>
          <a:srcRect/>
          <a:stretch>
            <a:fillRect/>
          </a:stretch>
        </p:blipFill>
        <p:spPr bwMode="auto">
          <a:xfrm>
            <a:off x="357188" y="285750"/>
            <a:ext cx="8358187" cy="6269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0963" name="Picture 2" descr="D:\2008МУЗЕЙ\70АПУ\ПедУчилище\DSCN0536.JPG"/>
          <p:cNvPicPr>
            <a:picLocks noChangeAspect="1" noChangeArrowheads="1"/>
          </p:cNvPicPr>
          <p:nvPr/>
        </p:nvPicPr>
        <p:blipFill>
          <a:blip r:embed="rId3"/>
          <a:srcRect/>
          <a:stretch>
            <a:fillRect/>
          </a:stretch>
        </p:blipFill>
        <p:spPr bwMode="auto">
          <a:xfrm>
            <a:off x="428625" y="285750"/>
            <a:ext cx="8215313" cy="616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5123" name="Picture 4" descr="Лист 2 Фото1"/>
          <p:cNvPicPr>
            <a:picLocks noChangeAspect="1" noChangeArrowheads="1"/>
          </p:cNvPicPr>
          <p:nvPr/>
        </p:nvPicPr>
        <p:blipFill>
          <a:blip r:embed="rId3"/>
          <a:srcRect/>
          <a:stretch>
            <a:fillRect/>
          </a:stretch>
        </p:blipFill>
        <p:spPr bwMode="auto">
          <a:xfrm>
            <a:off x="971550" y="188913"/>
            <a:ext cx="6854825" cy="5224462"/>
          </a:xfrm>
          <a:prstGeom prst="rect">
            <a:avLst/>
          </a:prstGeom>
          <a:noFill/>
          <a:ln w="9525">
            <a:solidFill>
              <a:srgbClr val="800000"/>
            </a:solidFill>
            <a:miter lim="800000"/>
            <a:headEnd/>
            <a:tailEnd/>
          </a:ln>
        </p:spPr>
      </p:pic>
      <p:sp>
        <p:nvSpPr>
          <p:cNvPr id="5124" name="Rectangle 3"/>
          <p:cNvSpPr>
            <a:spLocks noChangeArrowheads="1"/>
          </p:cNvSpPr>
          <p:nvPr/>
        </p:nvSpPr>
        <p:spPr bwMode="auto">
          <a:xfrm>
            <a:off x="857250" y="5646738"/>
            <a:ext cx="7705725" cy="915987"/>
          </a:xfrm>
          <a:prstGeom prst="rect">
            <a:avLst/>
          </a:prstGeom>
          <a:noFill/>
          <a:ln w="9525">
            <a:noFill/>
            <a:miter lim="800000"/>
            <a:headEnd/>
            <a:tailEnd/>
          </a:ln>
        </p:spPr>
        <p:txBody>
          <a:bodyPr anchor="ctr">
            <a:spAutoFit/>
          </a:bodyPr>
          <a:lstStyle/>
          <a:p>
            <a:pPr algn="ctr" eaLnBrk="0" hangingPunct="0"/>
            <a:r>
              <a:rPr lang="ru-RU" b="1"/>
              <a:t>1 октября 1939 года Анадырское педагогическое училище народов Севера было открыто. Располагалось оно в здании на берегу р. Казачка.     </a:t>
            </a:r>
            <a:endParaRPr lang="ru-RU"/>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1987" name="Picture 2" descr="image008"/>
          <p:cNvPicPr>
            <a:picLocks noChangeAspect="1" noChangeArrowheads="1"/>
          </p:cNvPicPr>
          <p:nvPr/>
        </p:nvPicPr>
        <p:blipFill>
          <a:blip r:embed="rId3"/>
          <a:srcRect/>
          <a:stretch>
            <a:fillRect/>
          </a:stretch>
        </p:blipFill>
        <p:spPr bwMode="auto">
          <a:xfrm>
            <a:off x="500063" y="357188"/>
            <a:ext cx="7786687" cy="5719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3011" name="Picture 2" descr="D:\2008МУЗЕЙ\ФОТО АРХИВ\педучилище\сканирование0014.jpg"/>
          <p:cNvPicPr>
            <a:picLocks noChangeAspect="1" noChangeArrowheads="1"/>
          </p:cNvPicPr>
          <p:nvPr/>
        </p:nvPicPr>
        <p:blipFill>
          <a:blip r:embed="rId3"/>
          <a:srcRect/>
          <a:stretch>
            <a:fillRect/>
          </a:stretch>
        </p:blipFill>
        <p:spPr bwMode="auto">
          <a:xfrm>
            <a:off x="469900" y="417513"/>
            <a:ext cx="8202613" cy="602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44035" name="Rectangle 3"/>
          <p:cNvSpPr>
            <a:spLocks noChangeArrowheads="1"/>
          </p:cNvSpPr>
          <p:nvPr/>
        </p:nvSpPr>
        <p:spPr bwMode="auto">
          <a:xfrm>
            <a:off x="1763713" y="5373688"/>
            <a:ext cx="5111750" cy="1006475"/>
          </a:xfrm>
          <a:prstGeom prst="rect">
            <a:avLst/>
          </a:prstGeom>
          <a:noFill/>
          <a:ln w="9525">
            <a:noFill/>
            <a:miter lim="800000"/>
            <a:headEnd/>
            <a:tailEnd/>
          </a:ln>
        </p:spPr>
        <p:txBody>
          <a:bodyPr anchor="ctr">
            <a:spAutoFit/>
          </a:bodyPr>
          <a:lstStyle/>
          <a:p>
            <a:pPr eaLnBrk="0" hangingPunct="0"/>
            <a:r>
              <a:rPr lang="ru-RU" sz="2000" b="1"/>
              <a:t>В 1981 году Анадырское педагогическое училище перешло в новое здание  по ул. Беринга</a:t>
            </a:r>
            <a:r>
              <a:rPr lang="ru-RU"/>
              <a:t>. </a:t>
            </a:r>
          </a:p>
        </p:txBody>
      </p:sp>
      <p:pic>
        <p:nvPicPr>
          <p:cNvPr id="44036" name="Picture 5" descr="Без имени-1"/>
          <p:cNvPicPr>
            <a:picLocks noChangeAspect="1" noChangeArrowheads="1"/>
          </p:cNvPicPr>
          <p:nvPr/>
        </p:nvPicPr>
        <p:blipFill>
          <a:blip r:embed="rId3"/>
          <a:srcRect/>
          <a:stretch>
            <a:fillRect/>
          </a:stretch>
        </p:blipFill>
        <p:spPr bwMode="auto">
          <a:xfrm>
            <a:off x="4859338" y="333375"/>
            <a:ext cx="3795712" cy="2060575"/>
          </a:xfrm>
          <a:prstGeom prst="rect">
            <a:avLst/>
          </a:prstGeom>
          <a:noFill/>
          <a:ln w="9525">
            <a:noFill/>
            <a:miter lim="800000"/>
            <a:headEnd/>
            <a:tailEnd/>
          </a:ln>
        </p:spPr>
      </p:pic>
      <p:pic>
        <p:nvPicPr>
          <p:cNvPr id="44037" name="Picture 6" descr="image011"/>
          <p:cNvPicPr>
            <a:picLocks noChangeAspect="1" noChangeArrowheads="1"/>
          </p:cNvPicPr>
          <p:nvPr/>
        </p:nvPicPr>
        <p:blipFill>
          <a:blip r:embed="rId4"/>
          <a:srcRect/>
          <a:stretch>
            <a:fillRect/>
          </a:stretch>
        </p:blipFill>
        <p:spPr bwMode="auto">
          <a:xfrm>
            <a:off x="0" y="0"/>
            <a:ext cx="6804025" cy="494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25605" name="Picture 2" descr="D:\МОИ РИСУНКИ\Scanned Photos\Photo_2009_10_20_23_15_24_измененный.jpg"/>
          <p:cNvPicPr>
            <a:picLocks noChangeAspect="1" noChangeArrowheads="1"/>
          </p:cNvPicPr>
          <p:nvPr/>
        </p:nvPicPr>
        <p:blipFill>
          <a:blip r:embed="rId3">
            <a:lum bright="-10000"/>
          </a:blip>
          <a:srcRect/>
          <a:stretch>
            <a:fillRect/>
          </a:stretch>
        </p:blipFill>
        <p:spPr bwMode="auto">
          <a:xfrm>
            <a:off x="785813" y="500063"/>
            <a:ext cx="7929562" cy="6143625"/>
          </a:xfrm>
          <a:prstGeom prst="rect">
            <a:avLst/>
          </a:prstGeom>
          <a:noFill/>
          <a:ln w="25400" cmpd="dbl">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0965" name="Picture 2" descr="D:\МОИ РИСУНКИ\Scanned Photos\19966 4в.jpg"/>
          <p:cNvPicPr>
            <a:picLocks noChangeAspect="1" noChangeArrowheads="1"/>
          </p:cNvPicPr>
          <p:nvPr/>
        </p:nvPicPr>
        <p:blipFill>
          <a:blip r:embed="rId3">
            <a:lum bright="-20000"/>
          </a:blip>
          <a:srcRect/>
          <a:stretch>
            <a:fillRect/>
          </a:stretch>
        </p:blipFill>
        <p:spPr bwMode="auto">
          <a:xfrm>
            <a:off x="428625" y="571500"/>
            <a:ext cx="8377238" cy="5481638"/>
          </a:xfrm>
          <a:prstGeom prst="rect">
            <a:avLst/>
          </a:prstGeom>
          <a:noFill/>
          <a:ln w="25400" cmpd="dbl">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39941" name="Picture 2" descr="D:\МОИ РИСУНКИ\Scanned Photos\19911992 2в.jpg"/>
          <p:cNvPicPr>
            <a:picLocks noChangeAspect="1" noChangeArrowheads="1"/>
          </p:cNvPicPr>
          <p:nvPr/>
        </p:nvPicPr>
        <p:blipFill>
          <a:blip r:embed="rId3"/>
          <a:srcRect/>
          <a:stretch>
            <a:fillRect/>
          </a:stretch>
        </p:blipFill>
        <p:spPr bwMode="auto">
          <a:xfrm>
            <a:off x="428625" y="357188"/>
            <a:ext cx="8459788" cy="6145212"/>
          </a:xfrm>
          <a:prstGeom prst="rect">
            <a:avLst/>
          </a:prstGeom>
          <a:noFill/>
          <a:ln w="25400" cmpd="dbl">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24581" name="Picture 5" descr="D:\МОИ РИСУНКИ\Scanned Photos\Photo_2009_10_20_23_8_42_измененный.jpg"/>
          <p:cNvPicPr>
            <a:picLocks noChangeAspect="1" noChangeArrowheads="1"/>
          </p:cNvPicPr>
          <p:nvPr/>
        </p:nvPicPr>
        <p:blipFill>
          <a:blip r:embed="rId3"/>
          <a:srcRect/>
          <a:stretch>
            <a:fillRect/>
          </a:stretch>
        </p:blipFill>
        <p:spPr bwMode="auto">
          <a:xfrm>
            <a:off x="285750" y="428625"/>
            <a:ext cx="8670925" cy="5643563"/>
          </a:xfrm>
          <a:prstGeom prst="rect">
            <a:avLst/>
          </a:prstGeom>
          <a:noFill/>
          <a:ln w="25400" cmpd="dbl">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1989" name="Picture 2" descr="D:\МОИ РИСУНКИ\Scanned Photos\19955 4в.jpg"/>
          <p:cNvPicPr>
            <a:picLocks noChangeAspect="1" noChangeArrowheads="1"/>
          </p:cNvPicPr>
          <p:nvPr/>
        </p:nvPicPr>
        <p:blipFill>
          <a:blip r:embed="rId3">
            <a:lum bright="-14000"/>
          </a:blip>
          <a:srcRect/>
          <a:stretch>
            <a:fillRect/>
          </a:stretch>
        </p:blipFill>
        <p:spPr bwMode="auto">
          <a:xfrm>
            <a:off x="500063" y="571500"/>
            <a:ext cx="8126412" cy="5581650"/>
          </a:xfrm>
          <a:prstGeom prst="rect">
            <a:avLst/>
          </a:prstGeom>
          <a:noFill/>
          <a:ln w="25400" cmpd="dbl">
            <a:solidFill>
              <a:schemeClr val="accent6">
                <a:lumMod val="50000"/>
              </a:schemeClr>
            </a:solid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50181" name="Rectangle 3"/>
          <p:cNvSpPr>
            <a:spLocks noChangeArrowheads="1"/>
          </p:cNvSpPr>
          <p:nvPr/>
        </p:nvSpPr>
        <p:spPr bwMode="auto">
          <a:xfrm>
            <a:off x="428625" y="4786313"/>
            <a:ext cx="8429625" cy="1631950"/>
          </a:xfrm>
          <a:prstGeom prst="rect">
            <a:avLst/>
          </a:prstGeom>
          <a:noFill/>
          <a:ln w="9525">
            <a:noFill/>
            <a:miter lim="800000"/>
            <a:headEnd/>
            <a:tailEnd/>
          </a:ln>
        </p:spPr>
        <p:txBody>
          <a:bodyPr anchor="ctr">
            <a:spAutoFit/>
          </a:bodyPr>
          <a:lstStyle/>
          <a:p>
            <a:pPr algn="ctr" eaLnBrk="0" hangingPunct="0"/>
            <a:r>
              <a:rPr lang="ru-RU" sz="2000" b="1"/>
              <a:t>Согласно Приказа Министерства народного образования РСФСР от 24 февраля 1989 года №54 </a:t>
            </a:r>
          </a:p>
          <a:p>
            <a:pPr algn="ctr" eaLnBrk="0" hangingPunct="0"/>
            <a:r>
              <a:rPr lang="ru-RU" sz="2000" b="1"/>
              <a:t>Анадырское педагогическое училище народов Севера  преобразовано в</a:t>
            </a:r>
          </a:p>
          <a:p>
            <a:pPr algn="ctr" eaLnBrk="0" hangingPunct="0"/>
            <a:r>
              <a:rPr lang="ru-RU" sz="2000" b="1"/>
              <a:t> Анадырское педагогическое училище </a:t>
            </a:r>
            <a:r>
              <a:rPr lang="ru-RU" sz="2000" b="1">
                <a:solidFill>
                  <a:srgbClr val="FF0000"/>
                </a:solidFill>
              </a:rPr>
              <a:t>народностей Севера.</a:t>
            </a:r>
          </a:p>
        </p:txBody>
      </p:sp>
      <p:pic>
        <p:nvPicPr>
          <p:cNvPr id="50182" name="Picture 9" descr="image011"/>
          <p:cNvPicPr>
            <a:picLocks noChangeAspect="1" noChangeArrowheads="1"/>
          </p:cNvPicPr>
          <p:nvPr/>
        </p:nvPicPr>
        <p:blipFill>
          <a:blip r:embed="rId3"/>
          <a:srcRect/>
          <a:stretch>
            <a:fillRect/>
          </a:stretch>
        </p:blipFill>
        <p:spPr bwMode="auto">
          <a:xfrm>
            <a:off x="357188" y="285750"/>
            <a:ext cx="4198937" cy="3048000"/>
          </a:xfrm>
          <a:prstGeom prst="rect">
            <a:avLst/>
          </a:prstGeom>
          <a:noFill/>
          <a:ln w="9525">
            <a:noFill/>
            <a:miter lim="800000"/>
            <a:headEnd/>
            <a:tailEnd/>
          </a:ln>
        </p:spPr>
      </p:pic>
      <p:pic>
        <p:nvPicPr>
          <p:cNvPr id="50183" name="Picture 8" descr="image012"/>
          <p:cNvPicPr>
            <a:picLocks noChangeAspect="1" noChangeArrowheads="1"/>
          </p:cNvPicPr>
          <p:nvPr/>
        </p:nvPicPr>
        <p:blipFill>
          <a:blip r:embed="rId4"/>
          <a:srcRect/>
          <a:stretch>
            <a:fillRect/>
          </a:stretch>
        </p:blipFill>
        <p:spPr bwMode="auto">
          <a:xfrm>
            <a:off x="3071813" y="785813"/>
            <a:ext cx="5792787" cy="3684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4000" cy="6937488"/>
          </a:xfrm>
          <a:prstGeom prst="rect">
            <a:avLst/>
          </a:prstGeom>
          <a:noFill/>
        </p:spPr>
      </p:pic>
      <p:pic>
        <p:nvPicPr>
          <p:cNvPr id="79873" name="Picture 1" descr="image010"/>
          <p:cNvPicPr>
            <a:picLocks noChangeAspect="1" noChangeArrowheads="1"/>
          </p:cNvPicPr>
          <p:nvPr/>
        </p:nvPicPr>
        <p:blipFill>
          <a:blip r:embed="rId3">
            <a:lum bright="-10000"/>
          </a:blip>
          <a:srcRect/>
          <a:stretch>
            <a:fillRect/>
          </a:stretch>
        </p:blipFill>
        <p:spPr bwMode="auto">
          <a:xfrm>
            <a:off x="714375" y="1357313"/>
            <a:ext cx="7358063" cy="5199062"/>
          </a:xfrm>
          <a:prstGeom prst="rect">
            <a:avLst/>
          </a:prstGeom>
          <a:noFill/>
          <a:ln w="25400" cmpd="dbl">
            <a:solidFill>
              <a:schemeClr val="accent6">
                <a:lumMod val="50000"/>
              </a:schemeClr>
            </a:solidFill>
            <a:miter lim="800000"/>
            <a:headEnd/>
            <a:tailEnd/>
          </a:ln>
        </p:spPr>
      </p:pic>
      <p:sp>
        <p:nvSpPr>
          <p:cNvPr id="51206" name="Rectangle 2"/>
          <p:cNvSpPr>
            <a:spLocks noChangeArrowheads="1"/>
          </p:cNvSpPr>
          <p:nvPr/>
        </p:nvSpPr>
        <p:spPr bwMode="auto">
          <a:xfrm>
            <a:off x="1500188" y="428625"/>
            <a:ext cx="5794375" cy="677863"/>
          </a:xfrm>
          <a:prstGeom prst="rect">
            <a:avLst/>
          </a:prstGeom>
          <a:noFill/>
          <a:ln w="9525">
            <a:noFill/>
            <a:miter lim="800000"/>
            <a:headEnd/>
            <a:tailEnd/>
          </a:ln>
        </p:spPr>
        <p:txBody>
          <a:bodyPr wrap="none" anchor="ctr">
            <a:spAutoFit/>
          </a:bodyPr>
          <a:lstStyle/>
          <a:p>
            <a:pPr algn="ctr" eaLnBrk="0" hangingPunct="0"/>
            <a:r>
              <a:rPr lang="ru-RU" sz="1400" b="1">
                <a:cs typeface="Times New Roman" pitchFamily="18" charset="0"/>
              </a:rPr>
              <a:t>55 лет педучилищу. 1994 г. </a:t>
            </a:r>
            <a:endParaRPr lang="ru-RU" sz="1400" b="1"/>
          </a:p>
          <a:p>
            <a:pPr algn="ctr" eaLnBrk="0" hangingPunct="0"/>
            <a:r>
              <a:rPr lang="ru-RU" sz="1200">
                <a:cs typeface="Times New Roman" pitchFamily="18" charset="0"/>
              </a:rPr>
              <a:t>Первый ряд слева направо: преподаватель Гыргольнаут И.Г., </a:t>
            </a:r>
            <a:endParaRPr lang="ru-RU" sz="1200"/>
          </a:p>
          <a:p>
            <a:pPr algn="ctr" eaLnBrk="0" hangingPunct="0"/>
            <a:r>
              <a:rPr lang="ru-RU" sz="1200">
                <a:cs typeface="Times New Roman" pitchFamily="18" charset="0"/>
              </a:rPr>
              <a:t>первый ученый лингвист Инэнликей П.И., преподаватель Серикова-Кагак В.И.</a:t>
            </a:r>
            <a:endParaRPr lang="ru-RU" sz="1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6147" name="Picture 3" descr="Photo_2008_9_9_4_59_12_edited"/>
          <p:cNvPicPr>
            <a:picLocks noChangeAspect="1" noChangeArrowheads="1"/>
          </p:cNvPicPr>
          <p:nvPr/>
        </p:nvPicPr>
        <p:blipFill>
          <a:blip r:embed="rId3">
            <a:lum bright="6000"/>
          </a:blip>
          <a:srcRect/>
          <a:stretch>
            <a:fillRect/>
          </a:stretch>
        </p:blipFill>
        <p:spPr bwMode="auto">
          <a:xfrm>
            <a:off x="1258888" y="188913"/>
            <a:ext cx="6553200" cy="4924425"/>
          </a:xfrm>
          <a:prstGeom prst="rect">
            <a:avLst/>
          </a:prstGeom>
          <a:noFill/>
          <a:ln w="9525">
            <a:solidFill>
              <a:srgbClr val="800000"/>
            </a:solidFill>
            <a:miter lim="800000"/>
            <a:headEnd/>
            <a:tailEnd/>
          </a:ln>
        </p:spPr>
      </p:pic>
      <p:sp>
        <p:nvSpPr>
          <p:cNvPr id="6148" name="Rectangle 4"/>
          <p:cNvSpPr>
            <a:spLocks noChangeArrowheads="1"/>
          </p:cNvSpPr>
          <p:nvPr/>
        </p:nvSpPr>
        <p:spPr bwMode="auto">
          <a:xfrm>
            <a:off x="0" y="5157788"/>
            <a:ext cx="8928100" cy="1465262"/>
          </a:xfrm>
          <a:prstGeom prst="rect">
            <a:avLst/>
          </a:prstGeom>
          <a:noFill/>
          <a:ln w="9525">
            <a:noFill/>
            <a:miter lim="800000"/>
            <a:headEnd/>
            <a:tailEnd/>
          </a:ln>
        </p:spPr>
        <p:txBody>
          <a:bodyPr>
            <a:spAutoFit/>
          </a:bodyPr>
          <a:lstStyle/>
          <a:p>
            <a:pPr algn="ctr"/>
            <a:r>
              <a:rPr lang="ru-RU" b="1">
                <a:solidFill>
                  <a:srgbClr val="0D0D0D"/>
                </a:solidFill>
              </a:rPr>
              <a:t>Два длинных одноэтажных  здания были общежитием, столовой и учебным корпусом училища. В те годы его воспитанники многое делали сами. Например, на собачьей упряжке и тракторах с санями зимой возили уголь из п.Угольные Копи для нужд училища. </a:t>
            </a:r>
          </a:p>
          <a:p>
            <a:pPr algn="ctr"/>
            <a:r>
              <a:rPr lang="ru-RU" b="1">
                <a:solidFill>
                  <a:srgbClr val="0D0D0D"/>
                </a:solidFill>
              </a:rPr>
              <a:t>Рыбу ловили сетями возле нынешнего причала</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52229"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p>
        </p:txBody>
      </p:sp>
      <p:pic>
        <p:nvPicPr>
          <p:cNvPr id="52230" name="Picture 5" descr="http://www.portal.edu/file/istr.files/image016.jpg"/>
          <p:cNvPicPr>
            <a:picLocks noChangeAspect="1" noChangeArrowheads="1"/>
          </p:cNvPicPr>
          <p:nvPr/>
        </p:nvPicPr>
        <p:blipFill>
          <a:blip r:embed="rId3" r:link="rId4"/>
          <a:srcRect/>
          <a:stretch>
            <a:fillRect/>
          </a:stretch>
        </p:blipFill>
        <p:spPr bwMode="auto">
          <a:xfrm>
            <a:off x="1000125" y="428625"/>
            <a:ext cx="7500938" cy="5165725"/>
          </a:xfrm>
          <a:prstGeom prst="rect">
            <a:avLst/>
          </a:prstGeom>
          <a:noFill/>
          <a:ln w="9525">
            <a:noFill/>
            <a:miter lim="800000"/>
            <a:headEnd/>
            <a:tailEnd/>
          </a:ln>
        </p:spPr>
      </p:pic>
      <p:sp>
        <p:nvSpPr>
          <p:cNvPr id="52231" name="Rectangle 7"/>
          <p:cNvSpPr>
            <a:spLocks noChangeArrowheads="1"/>
          </p:cNvSpPr>
          <p:nvPr/>
        </p:nvSpPr>
        <p:spPr bwMode="auto">
          <a:xfrm>
            <a:off x="1928813" y="5929313"/>
            <a:ext cx="5753100" cy="523875"/>
          </a:xfrm>
          <a:prstGeom prst="rect">
            <a:avLst/>
          </a:prstGeom>
          <a:noFill/>
          <a:ln w="9525">
            <a:noFill/>
            <a:miter lim="800000"/>
            <a:headEnd/>
            <a:tailEnd/>
          </a:ln>
        </p:spPr>
        <p:txBody>
          <a:bodyPr wrap="none" anchor="ctr">
            <a:spAutoFit/>
          </a:bodyPr>
          <a:lstStyle/>
          <a:p>
            <a:pPr algn="ctr" eaLnBrk="0" hangingPunct="0"/>
            <a:r>
              <a:rPr lang="ru-RU" sz="1400" b="1">
                <a:cs typeface="Times New Roman" pitchFamily="18" charset="0"/>
              </a:rPr>
              <a:t>Преподаватель Смирнова Н.Н. (слева) в кабинете технологии </a:t>
            </a:r>
            <a:endParaRPr lang="ru-RU" sz="1400" b="1"/>
          </a:p>
          <a:p>
            <a:pPr algn="ctr" eaLnBrk="0" hangingPunct="0"/>
            <a:r>
              <a:rPr lang="ru-RU" sz="1400" b="1">
                <a:cs typeface="Times New Roman" pitchFamily="18" charset="0"/>
              </a:rPr>
              <a:t>со студентами Бочкаревой Е. и Арон Н. 1995 г.</a:t>
            </a:r>
            <a:endParaRPr lang="ru-RU" sz="1400" b="1"/>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6" name="Picture 9" descr="image011"/>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303534" y="0"/>
            <a:ext cx="9447534" cy="6858000"/>
          </a:xfrm>
          <a:prstGeom prst="rect">
            <a:avLst/>
          </a:prstGeom>
          <a:noFill/>
          <a:ln w="9525">
            <a:noFill/>
            <a:miter lim="800000"/>
            <a:headEnd/>
            <a:tailEnd/>
          </a:ln>
        </p:spPr>
      </p:pic>
      <p:sp>
        <p:nvSpPr>
          <p:cNvPr id="53254" name="Rectangle 3"/>
          <p:cNvSpPr>
            <a:spLocks noChangeArrowheads="1"/>
          </p:cNvSpPr>
          <p:nvPr/>
        </p:nvSpPr>
        <p:spPr bwMode="auto">
          <a:xfrm>
            <a:off x="571500" y="671513"/>
            <a:ext cx="7929563" cy="5203825"/>
          </a:xfrm>
          <a:prstGeom prst="rect">
            <a:avLst/>
          </a:prstGeom>
          <a:noFill/>
          <a:ln w="9525">
            <a:noFill/>
            <a:miter lim="800000"/>
            <a:headEnd/>
            <a:tailEnd/>
          </a:ln>
        </p:spPr>
        <p:txBody>
          <a:bodyPr anchor="ctr">
            <a:spAutoFit/>
          </a:bodyPr>
          <a:lstStyle/>
          <a:p>
            <a:pPr algn="ctr" eaLnBrk="0" hangingPunct="0"/>
            <a:r>
              <a:rPr lang="ru-RU" sz="2400" b="1"/>
              <a:t>Руководителями училища с 1939 года по 1953-й годы были В.П.Магонин, ВВ.Ланкин, А.Г.Митрохин, В.Е.Журба, Б.В.Архангельский, Е.Ф.Ольшевская, И.К.Ломако</a:t>
            </a:r>
          </a:p>
          <a:p>
            <a:pPr algn="ctr" eaLnBrk="0" hangingPunct="0"/>
            <a:endParaRPr lang="ru-RU" sz="2400" b="1"/>
          </a:p>
          <a:p>
            <a:pPr algn="ctr" eaLnBrk="0" hangingPunct="0"/>
            <a:r>
              <a:rPr lang="ru-RU" sz="2400" b="1"/>
              <a:t>С июня 1953 года по сентябрь 1977 года бессменным директором была Вероника Сергеевна Франтова</a:t>
            </a:r>
          </a:p>
          <a:p>
            <a:pPr algn="ctr" eaLnBrk="0" hangingPunct="0"/>
            <a:endParaRPr lang="ru-RU" sz="2400" b="1"/>
          </a:p>
          <a:p>
            <a:pPr algn="ctr" eaLnBrk="0" hangingPunct="0"/>
            <a:r>
              <a:rPr lang="ru-RU" sz="2400" b="1"/>
              <a:t>В 1970-80-х годах училище возглавляли Л.Н.Водяницкая, Н.И.Вааль, Л.Б.Ляховецкая</a:t>
            </a:r>
          </a:p>
          <a:p>
            <a:pPr algn="ctr" eaLnBrk="0" hangingPunct="0"/>
            <a:endParaRPr lang="ru-RU" sz="2400" b="1"/>
          </a:p>
          <a:p>
            <a:pPr algn="ctr" eaLnBrk="0" hangingPunct="0"/>
            <a:r>
              <a:rPr lang="ru-RU" sz="2400" b="1"/>
              <a:t> С 1987-го года по 2002-й директорами  были Е.Н.Цыганко, а затем Ушакова Л.В.</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0" y="0"/>
            <a:ext cx="9143999" cy="6858000"/>
          </a:xfrm>
          <a:prstGeom prst="rect">
            <a:avLst/>
          </a:prstGeom>
          <a:noFill/>
          <a:ln w="9525">
            <a:noFill/>
            <a:miter lim="800000"/>
            <a:headEnd/>
            <a:tailEnd/>
          </a:ln>
        </p:spPr>
      </p:pic>
      <p:sp>
        <p:nvSpPr>
          <p:cNvPr id="54275" name="Rectangle 1"/>
          <p:cNvSpPr>
            <a:spLocks noChangeArrowheads="1"/>
          </p:cNvSpPr>
          <p:nvPr/>
        </p:nvSpPr>
        <p:spPr bwMode="auto">
          <a:xfrm>
            <a:off x="428625" y="2019300"/>
            <a:ext cx="8715375" cy="1920875"/>
          </a:xfrm>
          <a:prstGeom prst="rect">
            <a:avLst/>
          </a:prstGeom>
          <a:noFill/>
          <a:ln w="9525">
            <a:noFill/>
            <a:miter lim="800000"/>
            <a:headEnd/>
            <a:tailEnd/>
          </a:ln>
        </p:spPr>
        <p:txBody>
          <a:bodyPr anchor="ctr">
            <a:spAutoFit/>
          </a:bodyPr>
          <a:lstStyle/>
          <a:p>
            <a:pPr indent="450850"/>
            <a:r>
              <a:rPr lang="ru-RU" sz="2000" b="1">
                <a:cs typeface="Times New Roman" pitchFamily="18" charset="0"/>
              </a:rPr>
              <a:t>1 сентября 2003 года новый студенческий городок распахнул двери  для студентов и учащихся  Чукотского многопрофильного колледжа, созданного путем слияния Анадырского педагогического училища народностей Севера, Анадырского медицинского училища, Национального колледжа искусств и филиала Санкт-Петербургского промышленно-экономического колледжа в г. Анадырь.       </a:t>
            </a:r>
            <a:endParaRPr lang="ru-RU" sz="2000" b="1"/>
          </a:p>
        </p:txBody>
      </p:sp>
      <p:pic>
        <p:nvPicPr>
          <p:cNvPr id="54276" name="Рисунок 4" descr="C:\Program Files\Microsoft Office\MEDIA\CAGCAT10\J0335112.WMF"/>
          <p:cNvPicPr>
            <a:picLocks noChangeAspect="1" noChangeArrowheads="1"/>
          </p:cNvPicPr>
          <p:nvPr/>
        </p:nvPicPr>
        <p:blipFill>
          <a:blip r:embed="rId4"/>
          <a:srcRect/>
          <a:stretch>
            <a:fillRect/>
          </a:stretch>
        </p:blipFill>
        <p:spPr bwMode="auto">
          <a:xfrm>
            <a:off x="214313" y="214313"/>
            <a:ext cx="1571625" cy="1357312"/>
          </a:xfrm>
          <a:prstGeom prst="rect">
            <a:avLst/>
          </a:prstGeom>
          <a:noFill/>
          <a:ln w="9525">
            <a:noFill/>
            <a:miter lim="800000"/>
            <a:headEnd/>
            <a:tailEnd/>
          </a:ln>
        </p:spPr>
      </p:pic>
      <p:sp>
        <p:nvSpPr>
          <p:cNvPr id="7" name="Прямоугольник 6"/>
          <p:cNvSpPr/>
          <p:nvPr/>
        </p:nvSpPr>
        <p:spPr>
          <a:xfrm>
            <a:off x="357158" y="642918"/>
            <a:ext cx="1714513" cy="584775"/>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лет</a:t>
            </a:r>
          </a:p>
        </p:txBody>
      </p:sp>
      <p:sp>
        <p:nvSpPr>
          <p:cNvPr id="8" name="Прямоугольник 7"/>
          <p:cNvSpPr/>
          <p:nvPr/>
        </p:nvSpPr>
        <p:spPr>
          <a:xfrm>
            <a:off x="1500167" y="0"/>
            <a:ext cx="7072362" cy="156966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Анадырскому</a:t>
            </a: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педагогическому училищу народностей Севера</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5" name="Подзаголовок 2"/>
          <p:cNvSpPr txBox="1">
            <a:spLocks/>
          </p:cNvSpPr>
          <p:nvPr/>
        </p:nvSpPr>
        <p:spPr>
          <a:xfrm>
            <a:off x="2643174" y="285728"/>
            <a:ext cx="5286412" cy="1068199"/>
          </a:xfrm>
          <a:prstGeom prst="rect">
            <a:avLst/>
          </a:prstGeom>
        </p:spPr>
        <p:txBody>
          <a:bodyPr lIns="147513" tIns="73756" rIns="147513" bIns="73756">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spcBef>
                <a:spcPts val="0"/>
              </a:spcBef>
              <a:defRPr/>
            </a:pPr>
            <a:r>
              <a:rPr lang="ru-RU" sz="2800" b="1" spc="81"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Анадырскому</a:t>
            </a:r>
            <a:r>
              <a:rPr lang="ru-RU" sz="2800" b="1" spc="8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spcBef>
                <a:spcPts val="0"/>
              </a:spcBef>
              <a:defRPr/>
            </a:pPr>
            <a:r>
              <a:rPr lang="ru-RU"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педагогическому </a:t>
            </a:r>
            <a:r>
              <a:rPr lang="ru-RU" sz="2800" b="1" spc="8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училищу </a:t>
            </a:r>
            <a:endParaRPr lang="en-US"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spcBef>
                <a:spcPts val="0"/>
              </a:spcBef>
              <a:defRPr/>
            </a:pPr>
            <a:r>
              <a:rPr lang="ru-RU"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народностей </a:t>
            </a:r>
            <a:r>
              <a:rPr lang="ru-RU" sz="2800" b="1" spc="8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Севера</a:t>
            </a:r>
          </a:p>
        </p:txBody>
      </p:sp>
      <p:pic>
        <p:nvPicPr>
          <p:cNvPr id="55302" name="Рисунок 6" descr="C:\Program Files\Microsoft Office\MEDIA\CAGCAT10\J0335112.WMF"/>
          <p:cNvPicPr>
            <a:picLocks noChangeAspect="1" noChangeArrowheads="1"/>
          </p:cNvPicPr>
          <p:nvPr/>
        </p:nvPicPr>
        <p:blipFill>
          <a:blip r:embed="rId3"/>
          <a:srcRect/>
          <a:stretch>
            <a:fillRect/>
          </a:stretch>
        </p:blipFill>
        <p:spPr bwMode="auto">
          <a:xfrm>
            <a:off x="500063" y="0"/>
            <a:ext cx="1785937" cy="1601788"/>
          </a:xfrm>
          <a:prstGeom prst="rect">
            <a:avLst/>
          </a:prstGeom>
          <a:noFill/>
          <a:ln w="9525">
            <a:noFill/>
            <a:miter lim="800000"/>
            <a:headEnd/>
            <a:tailEnd/>
          </a:ln>
        </p:spPr>
      </p:pic>
      <p:sp>
        <p:nvSpPr>
          <p:cNvPr id="7" name="Прямоугольник 6"/>
          <p:cNvSpPr/>
          <p:nvPr/>
        </p:nvSpPr>
        <p:spPr>
          <a:xfrm>
            <a:off x="214282" y="285728"/>
            <a:ext cx="2368635" cy="1072282"/>
          </a:xfrm>
          <a:prstGeom prst="rect">
            <a:avLst/>
          </a:prstGeom>
          <a:noFill/>
        </p:spPr>
        <p:txBody>
          <a:bodyPr lIns="147513" tIns="73756" rIns="147513" bIns="73756">
            <a:spAutoFit/>
            <a:scene3d>
              <a:camera prst="orthographicFront"/>
              <a:lightRig rig="glow" dir="tl">
                <a:rot lat="0" lon="0" rev="5400000"/>
              </a:lightRig>
            </a:scene3d>
            <a:sp3d contourW="12700">
              <a:bevelT w="25400" h="25400"/>
              <a:contourClr>
                <a:schemeClr val="accent6">
                  <a:shade val="73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defRPr/>
            </a:pP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a:t>
            </a:r>
            <a:r>
              <a:rPr lang="ru-RU"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лет</a:t>
            </a:r>
          </a:p>
        </p:txBody>
      </p:sp>
      <p:sp>
        <p:nvSpPr>
          <p:cNvPr id="55304" name="Rectangle 3"/>
          <p:cNvSpPr>
            <a:spLocks noChangeArrowheads="1"/>
          </p:cNvSpPr>
          <p:nvPr/>
        </p:nvSpPr>
        <p:spPr bwMode="auto">
          <a:xfrm>
            <a:off x="428625" y="5286375"/>
            <a:ext cx="8429625" cy="1323975"/>
          </a:xfrm>
          <a:prstGeom prst="rect">
            <a:avLst/>
          </a:prstGeom>
          <a:noFill/>
          <a:ln w="9525">
            <a:noFill/>
            <a:miter lim="800000"/>
            <a:headEnd/>
            <a:tailEnd/>
          </a:ln>
        </p:spPr>
        <p:txBody>
          <a:bodyPr anchor="ctr">
            <a:spAutoFit/>
          </a:bodyPr>
          <a:lstStyle/>
          <a:p>
            <a:pPr algn="ctr" eaLnBrk="0" hangingPunct="0"/>
            <a:r>
              <a:rPr lang="ru-RU" sz="2000" b="1"/>
              <a:t>1 октября 2009 года в Чукотском многопрофильном колледже на отделении педагогики и культуры состоялась торжественная линейка, посвященная 70-летию со дня образования Анадырского педагогического училища.</a:t>
            </a:r>
          </a:p>
        </p:txBody>
      </p:sp>
      <p:pic>
        <p:nvPicPr>
          <p:cNvPr id="52229" name="Picture 5" descr="D:\МОИ РИСУНКИ\2010\торжлинейка 70\DSC08636.JPG"/>
          <p:cNvPicPr>
            <a:picLocks noChangeAspect="1" noChangeArrowheads="1"/>
          </p:cNvPicPr>
          <p:nvPr/>
        </p:nvPicPr>
        <p:blipFill>
          <a:blip r:embed="rId4"/>
          <a:srcRect/>
          <a:stretch>
            <a:fillRect/>
          </a:stretch>
        </p:blipFill>
        <p:spPr bwMode="auto">
          <a:xfrm>
            <a:off x="357188" y="1928813"/>
            <a:ext cx="4019550" cy="3014662"/>
          </a:xfrm>
          <a:prstGeom prst="rect">
            <a:avLst/>
          </a:prstGeom>
          <a:noFill/>
          <a:ln w="25400" cmpd="dbl">
            <a:solidFill>
              <a:schemeClr val="accent6">
                <a:lumMod val="50000"/>
              </a:schemeClr>
            </a:solidFill>
          </a:ln>
        </p:spPr>
      </p:pic>
      <p:pic>
        <p:nvPicPr>
          <p:cNvPr id="55306" name="Picture 7" descr="D:\МОИ РИСУНКИ\2010\торжлинейка 70\DSC08678.JPG"/>
          <p:cNvPicPr>
            <a:picLocks noChangeAspect="1" noChangeArrowheads="1"/>
          </p:cNvPicPr>
          <p:nvPr/>
        </p:nvPicPr>
        <p:blipFill>
          <a:blip r:embed="rId5"/>
          <a:srcRect/>
          <a:stretch>
            <a:fillRect/>
          </a:stretch>
        </p:blipFill>
        <p:spPr bwMode="auto">
          <a:xfrm>
            <a:off x="5314950" y="1785938"/>
            <a:ext cx="3829050" cy="2871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5" name="Подзаголовок 2"/>
          <p:cNvSpPr txBox="1">
            <a:spLocks/>
          </p:cNvSpPr>
          <p:nvPr/>
        </p:nvSpPr>
        <p:spPr>
          <a:xfrm>
            <a:off x="2643174" y="285728"/>
            <a:ext cx="5286412" cy="1068199"/>
          </a:xfrm>
          <a:prstGeom prst="rect">
            <a:avLst/>
          </a:prstGeom>
        </p:spPr>
        <p:txBody>
          <a:bodyPr lIns="147513" tIns="73756" rIns="147513" bIns="73756">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spcBef>
                <a:spcPts val="0"/>
              </a:spcBef>
              <a:defRPr/>
            </a:pPr>
            <a:r>
              <a:rPr lang="ru-RU" sz="2800" b="1" spc="81"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Анадырскому</a:t>
            </a:r>
            <a:r>
              <a:rPr lang="ru-RU" sz="2800" b="1" spc="8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spcBef>
                <a:spcPts val="0"/>
              </a:spcBef>
              <a:defRPr/>
            </a:pPr>
            <a:r>
              <a:rPr lang="ru-RU"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педагогическому </a:t>
            </a:r>
            <a:r>
              <a:rPr lang="ru-RU" sz="2800" b="1" spc="8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училищу </a:t>
            </a:r>
            <a:endParaRPr lang="en-US"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spcBef>
                <a:spcPts val="0"/>
              </a:spcBef>
              <a:defRPr/>
            </a:pPr>
            <a:r>
              <a:rPr lang="ru-RU"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народностей </a:t>
            </a:r>
            <a:r>
              <a:rPr lang="ru-RU" sz="2800" b="1" spc="8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Севера</a:t>
            </a:r>
          </a:p>
        </p:txBody>
      </p:sp>
      <p:pic>
        <p:nvPicPr>
          <p:cNvPr id="56326" name="Рисунок 6" descr="C:\Program Files\Microsoft Office\MEDIA\CAGCAT10\J0335112.WMF"/>
          <p:cNvPicPr>
            <a:picLocks noChangeAspect="1" noChangeArrowheads="1"/>
          </p:cNvPicPr>
          <p:nvPr/>
        </p:nvPicPr>
        <p:blipFill>
          <a:blip r:embed="rId3"/>
          <a:srcRect/>
          <a:stretch>
            <a:fillRect/>
          </a:stretch>
        </p:blipFill>
        <p:spPr bwMode="auto">
          <a:xfrm>
            <a:off x="500063" y="0"/>
            <a:ext cx="1785937" cy="1601788"/>
          </a:xfrm>
          <a:prstGeom prst="rect">
            <a:avLst/>
          </a:prstGeom>
          <a:noFill/>
          <a:ln w="9525">
            <a:noFill/>
            <a:miter lim="800000"/>
            <a:headEnd/>
            <a:tailEnd/>
          </a:ln>
        </p:spPr>
      </p:pic>
      <p:sp>
        <p:nvSpPr>
          <p:cNvPr id="7" name="Прямоугольник 6"/>
          <p:cNvSpPr/>
          <p:nvPr/>
        </p:nvSpPr>
        <p:spPr>
          <a:xfrm>
            <a:off x="214282" y="285728"/>
            <a:ext cx="2368635" cy="1072282"/>
          </a:xfrm>
          <a:prstGeom prst="rect">
            <a:avLst/>
          </a:prstGeom>
          <a:noFill/>
        </p:spPr>
        <p:txBody>
          <a:bodyPr lIns="147513" tIns="73756" rIns="147513" bIns="73756">
            <a:spAutoFit/>
            <a:scene3d>
              <a:camera prst="orthographicFront"/>
              <a:lightRig rig="glow" dir="tl">
                <a:rot lat="0" lon="0" rev="5400000"/>
              </a:lightRig>
            </a:scene3d>
            <a:sp3d contourW="12700">
              <a:bevelT w="25400" h="25400"/>
              <a:contourClr>
                <a:schemeClr val="accent6">
                  <a:shade val="73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defRPr/>
            </a:pP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a:t>
            </a:r>
            <a:r>
              <a:rPr lang="ru-RU"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лет</a:t>
            </a:r>
          </a:p>
        </p:txBody>
      </p:sp>
      <p:sp>
        <p:nvSpPr>
          <p:cNvPr id="56328" name="Rectangle 3"/>
          <p:cNvSpPr>
            <a:spLocks noChangeArrowheads="1"/>
          </p:cNvSpPr>
          <p:nvPr/>
        </p:nvSpPr>
        <p:spPr bwMode="auto">
          <a:xfrm>
            <a:off x="1357313" y="5715000"/>
            <a:ext cx="7358062" cy="708025"/>
          </a:xfrm>
          <a:prstGeom prst="rect">
            <a:avLst/>
          </a:prstGeom>
          <a:noFill/>
          <a:ln w="9525">
            <a:noFill/>
            <a:miter lim="800000"/>
            <a:headEnd/>
            <a:tailEnd/>
          </a:ln>
        </p:spPr>
        <p:txBody>
          <a:bodyPr anchor="ctr">
            <a:spAutoFit/>
          </a:bodyPr>
          <a:lstStyle/>
          <a:p>
            <a:pPr algn="ctr" eaLnBrk="0" hangingPunct="0"/>
            <a:r>
              <a:rPr lang="ru-RU" sz="2000" b="1"/>
              <a:t>Торжественная линейка, посвященная Дню рождения  Анадырского педагогического училища.</a:t>
            </a:r>
          </a:p>
        </p:txBody>
      </p:sp>
      <p:pic>
        <p:nvPicPr>
          <p:cNvPr id="56329" name="Picture 1" descr="D:\МОИ РИСУНКИ\2010\торжлинейка 70\DSC08658.JPG"/>
          <p:cNvPicPr>
            <a:picLocks noChangeAspect="1" noChangeArrowheads="1"/>
          </p:cNvPicPr>
          <p:nvPr/>
        </p:nvPicPr>
        <p:blipFill>
          <a:blip r:embed="rId4"/>
          <a:srcRect/>
          <a:stretch>
            <a:fillRect/>
          </a:stretch>
        </p:blipFill>
        <p:spPr bwMode="auto">
          <a:xfrm>
            <a:off x="4572000" y="2214563"/>
            <a:ext cx="4162425" cy="3121025"/>
          </a:xfrm>
          <a:prstGeom prst="rect">
            <a:avLst/>
          </a:prstGeom>
          <a:noFill/>
          <a:ln w="9525">
            <a:noFill/>
            <a:miter lim="800000"/>
            <a:headEnd/>
            <a:tailEnd/>
          </a:ln>
        </p:spPr>
      </p:pic>
      <p:pic>
        <p:nvPicPr>
          <p:cNvPr id="56330" name="Picture 2" descr="D:\МОИ РИСУНКИ\2010\торжлинейка 70\DSC08679.JPG"/>
          <p:cNvPicPr>
            <a:picLocks noChangeAspect="1" noChangeArrowheads="1"/>
          </p:cNvPicPr>
          <p:nvPr/>
        </p:nvPicPr>
        <p:blipFill>
          <a:blip r:embed="rId5"/>
          <a:srcRect/>
          <a:stretch>
            <a:fillRect/>
          </a:stretch>
        </p:blipFill>
        <p:spPr bwMode="auto">
          <a:xfrm>
            <a:off x="357188" y="2214563"/>
            <a:ext cx="4095750" cy="307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57347" name="Rectangle 3"/>
          <p:cNvSpPr>
            <a:spLocks noChangeArrowheads="1"/>
          </p:cNvSpPr>
          <p:nvPr/>
        </p:nvSpPr>
        <p:spPr bwMode="auto">
          <a:xfrm>
            <a:off x="1357313" y="5715000"/>
            <a:ext cx="7072312" cy="708025"/>
          </a:xfrm>
          <a:prstGeom prst="rect">
            <a:avLst/>
          </a:prstGeom>
          <a:noFill/>
          <a:ln w="9525">
            <a:noFill/>
            <a:miter lim="800000"/>
            <a:headEnd/>
            <a:tailEnd/>
          </a:ln>
        </p:spPr>
        <p:txBody>
          <a:bodyPr anchor="ctr">
            <a:spAutoFit/>
          </a:bodyPr>
          <a:lstStyle/>
          <a:p>
            <a:pPr algn="ctr" eaLnBrk="0" hangingPunct="0"/>
            <a:r>
              <a:rPr lang="ru-RU" sz="2000" b="1"/>
              <a:t>Расширенная экспозиция, посвященная Дню рождения Анадырского педагогического училища </a:t>
            </a:r>
          </a:p>
        </p:txBody>
      </p:sp>
      <p:pic>
        <p:nvPicPr>
          <p:cNvPr id="57348" name="Picture 4" descr="D:\МОИ РИСУНКИ\2010\foto1\DSC08685.JPG"/>
          <p:cNvPicPr>
            <a:picLocks noChangeAspect="1" noChangeArrowheads="1"/>
          </p:cNvPicPr>
          <p:nvPr/>
        </p:nvPicPr>
        <p:blipFill>
          <a:blip r:embed="rId3"/>
          <a:srcRect/>
          <a:stretch>
            <a:fillRect/>
          </a:stretch>
        </p:blipFill>
        <p:spPr bwMode="auto">
          <a:xfrm>
            <a:off x="3643313" y="1857375"/>
            <a:ext cx="5072062" cy="3803650"/>
          </a:xfrm>
          <a:prstGeom prst="rect">
            <a:avLst/>
          </a:prstGeom>
          <a:noFill/>
          <a:ln w="9525">
            <a:noFill/>
            <a:miter lim="800000"/>
            <a:headEnd/>
            <a:tailEnd/>
          </a:ln>
        </p:spPr>
      </p:pic>
      <p:pic>
        <p:nvPicPr>
          <p:cNvPr id="57349" name="Picture 5" descr="D:\МОИ РИСУНКИ\2010\foto1\DSC08720.JPG"/>
          <p:cNvPicPr>
            <a:picLocks noChangeAspect="1" noChangeArrowheads="1"/>
          </p:cNvPicPr>
          <p:nvPr/>
        </p:nvPicPr>
        <p:blipFill>
          <a:blip r:embed="rId4"/>
          <a:srcRect/>
          <a:stretch>
            <a:fillRect/>
          </a:stretch>
        </p:blipFill>
        <p:spPr bwMode="auto">
          <a:xfrm>
            <a:off x="500063" y="1785938"/>
            <a:ext cx="2714625" cy="3619500"/>
          </a:xfrm>
          <a:prstGeom prst="rect">
            <a:avLst/>
          </a:prstGeom>
          <a:noFill/>
          <a:ln w="9525">
            <a:noFill/>
            <a:miter lim="800000"/>
            <a:headEnd/>
            <a:tailEnd/>
          </a:ln>
        </p:spPr>
      </p:pic>
      <p:sp>
        <p:nvSpPr>
          <p:cNvPr id="6" name="Подзаголовок 2"/>
          <p:cNvSpPr txBox="1">
            <a:spLocks/>
          </p:cNvSpPr>
          <p:nvPr/>
        </p:nvSpPr>
        <p:spPr>
          <a:xfrm>
            <a:off x="2643174" y="285728"/>
            <a:ext cx="5286412" cy="1068199"/>
          </a:xfrm>
          <a:prstGeom prst="rect">
            <a:avLst/>
          </a:prstGeom>
        </p:spPr>
        <p:txBody>
          <a:bodyPr lIns="147513" tIns="73756" rIns="147513" bIns="73756">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spcBef>
                <a:spcPts val="0"/>
              </a:spcBef>
              <a:defRPr/>
            </a:pPr>
            <a:r>
              <a:rPr lang="ru-RU" sz="2800" b="1" spc="81"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Анадырскому</a:t>
            </a:r>
            <a:r>
              <a:rPr lang="ru-RU" sz="2800" b="1" spc="8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en-US"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spcBef>
                <a:spcPts val="0"/>
              </a:spcBef>
              <a:defRPr/>
            </a:pPr>
            <a:r>
              <a:rPr lang="ru-RU"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педагогическому </a:t>
            </a:r>
            <a:r>
              <a:rPr lang="ru-RU" sz="2800" b="1" spc="8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училищу </a:t>
            </a:r>
            <a:endParaRPr lang="en-US"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spcBef>
                <a:spcPts val="0"/>
              </a:spcBef>
              <a:defRPr/>
            </a:pPr>
            <a:r>
              <a:rPr lang="ru-RU" sz="2800" b="1" spc="81"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народностей </a:t>
            </a:r>
            <a:r>
              <a:rPr lang="ru-RU" sz="2800" b="1" spc="81"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Севера</a:t>
            </a:r>
          </a:p>
        </p:txBody>
      </p:sp>
      <p:pic>
        <p:nvPicPr>
          <p:cNvPr id="57351" name="Рисунок 6" descr="C:\Program Files\Microsoft Office\MEDIA\CAGCAT10\J0335112.WMF"/>
          <p:cNvPicPr>
            <a:picLocks noChangeAspect="1" noChangeArrowheads="1"/>
          </p:cNvPicPr>
          <p:nvPr/>
        </p:nvPicPr>
        <p:blipFill>
          <a:blip r:embed="rId5"/>
          <a:srcRect/>
          <a:stretch>
            <a:fillRect/>
          </a:stretch>
        </p:blipFill>
        <p:spPr bwMode="auto">
          <a:xfrm>
            <a:off x="500063" y="0"/>
            <a:ext cx="1785937" cy="1601788"/>
          </a:xfrm>
          <a:prstGeom prst="rect">
            <a:avLst/>
          </a:prstGeom>
          <a:noFill/>
          <a:ln w="9525">
            <a:noFill/>
            <a:miter lim="800000"/>
            <a:headEnd/>
            <a:tailEnd/>
          </a:ln>
        </p:spPr>
      </p:pic>
      <p:sp>
        <p:nvSpPr>
          <p:cNvPr id="8" name="Прямоугольник 7"/>
          <p:cNvSpPr/>
          <p:nvPr/>
        </p:nvSpPr>
        <p:spPr>
          <a:xfrm>
            <a:off x="214282" y="285728"/>
            <a:ext cx="2368635" cy="1072282"/>
          </a:xfrm>
          <a:prstGeom prst="rect">
            <a:avLst/>
          </a:prstGeom>
          <a:noFill/>
        </p:spPr>
        <p:txBody>
          <a:bodyPr lIns="147513" tIns="73756" rIns="147513" bIns="73756">
            <a:spAutoFit/>
            <a:scene3d>
              <a:camera prst="orthographicFront"/>
              <a:lightRig rig="glow" dir="tl">
                <a:rot lat="0" lon="0" rev="5400000"/>
              </a:lightRig>
            </a:scene3d>
            <a:sp3d contourW="12700">
              <a:bevelT w="25400" h="25400"/>
              <a:contourClr>
                <a:schemeClr val="accent6">
                  <a:shade val="73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defRPr/>
            </a:pP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a:t>
            </a:r>
            <a:r>
              <a:rPr lang="ru-RU"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лет</a:t>
            </a:r>
          </a:p>
        </p:txBody>
      </p:sp>
      <p:sp>
        <p:nvSpPr>
          <p:cNvPr id="57353" name="Rectangle 9"/>
          <p:cNvSpPr>
            <a:spLocks noChangeArrowheads="1"/>
          </p:cNvSpPr>
          <p:nvPr/>
        </p:nvSpPr>
        <p:spPr bwMode="auto">
          <a:xfrm>
            <a:off x="3571875" y="1785938"/>
            <a:ext cx="3500438" cy="923925"/>
          </a:xfrm>
          <a:prstGeom prst="rect">
            <a:avLst/>
          </a:prstGeom>
          <a:noFill/>
          <a:ln w="9525">
            <a:noFill/>
            <a:miter lim="800000"/>
            <a:headEnd/>
            <a:tailEnd/>
          </a:ln>
        </p:spPr>
        <p:txBody>
          <a:bodyPr>
            <a:spAutoFit/>
          </a:bodyPr>
          <a:lstStyle/>
          <a:p>
            <a:r>
              <a:rPr lang="ru-RU" b="1">
                <a:solidFill>
                  <a:srgbClr val="C00000"/>
                </a:solidFill>
              </a:rPr>
              <a:t>Музей Чукотского многопрофильного колледжа</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58371" name="Rectangle 3"/>
          <p:cNvSpPr>
            <a:spLocks noChangeArrowheads="1"/>
          </p:cNvSpPr>
          <p:nvPr/>
        </p:nvSpPr>
        <p:spPr bwMode="auto">
          <a:xfrm>
            <a:off x="285750" y="4214813"/>
            <a:ext cx="4429125" cy="1938337"/>
          </a:xfrm>
          <a:prstGeom prst="rect">
            <a:avLst/>
          </a:prstGeom>
          <a:noFill/>
          <a:ln w="9525">
            <a:noFill/>
            <a:miter lim="800000"/>
            <a:headEnd/>
            <a:tailEnd/>
          </a:ln>
        </p:spPr>
        <p:txBody>
          <a:bodyPr anchor="ctr">
            <a:spAutoFit/>
          </a:bodyPr>
          <a:lstStyle/>
          <a:p>
            <a:pPr eaLnBrk="0" hangingPunct="0"/>
            <a:r>
              <a:rPr lang="ru-RU" sz="2000" b="1"/>
              <a:t>В экспозиции представлены оригинальные документы, фотографии, воспоминания ветеранов и выпускников училища, рассказывающие о жизни коллектива. </a:t>
            </a:r>
          </a:p>
        </p:txBody>
      </p:sp>
      <p:pic>
        <p:nvPicPr>
          <p:cNvPr id="58372" name="Picture 4" descr="D:\МОИ РИСУНКИ\2010\foto1\DSC08710.JPG"/>
          <p:cNvPicPr>
            <a:picLocks noChangeAspect="1" noChangeArrowheads="1"/>
          </p:cNvPicPr>
          <p:nvPr/>
        </p:nvPicPr>
        <p:blipFill>
          <a:blip r:embed="rId3"/>
          <a:srcRect/>
          <a:stretch>
            <a:fillRect/>
          </a:stretch>
        </p:blipFill>
        <p:spPr bwMode="auto">
          <a:xfrm>
            <a:off x="1571625" y="857250"/>
            <a:ext cx="3500438" cy="2625725"/>
          </a:xfrm>
          <a:prstGeom prst="rect">
            <a:avLst/>
          </a:prstGeom>
          <a:noFill/>
          <a:ln w="9525">
            <a:noFill/>
            <a:miter lim="800000"/>
            <a:headEnd/>
            <a:tailEnd/>
          </a:ln>
        </p:spPr>
      </p:pic>
      <p:pic>
        <p:nvPicPr>
          <p:cNvPr id="58373" name="Picture 5" descr="D:\МОИ РИСУНКИ\2010\foto1\DSC08711.JPG"/>
          <p:cNvPicPr>
            <a:picLocks noChangeAspect="1" noChangeArrowheads="1"/>
          </p:cNvPicPr>
          <p:nvPr/>
        </p:nvPicPr>
        <p:blipFill>
          <a:blip r:embed="rId4"/>
          <a:srcRect/>
          <a:stretch>
            <a:fillRect/>
          </a:stretch>
        </p:blipFill>
        <p:spPr bwMode="auto">
          <a:xfrm>
            <a:off x="4786313" y="3571875"/>
            <a:ext cx="4000500" cy="3000375"/>
          </a:xfrm>
          <a:prstGeom prst="rect">
            <a:avLst/>
          </a:prstGeom>
          <a:noFill/>
          <a:ln w="9525">
            <a:noFill/>
            <a:miter lim="800000"/>
            <a:headEnd/>
            <a:tailEnd/>
          </a:ln>
        </p:spPr>
      </p:pic>
      <p:pic>
        <p:nvPicPr>
          <p:cNvPr id="58374" name="Picture 6" descr="D:\МОИ РИСУНКИ\2010\foto1\DSC08705.JPG"/>
          <p:cNvPicPr>
            <a:picLocks noChangeAspect="1" noChangeArrowheads="1"/>
          </p:cNvPicPr>
          <p:nvPr/>
        </p:nvPicPr>
        <p:blipFill>
          <a:blip r:embed="rId5"/>
          <a:srcRect/>
          <a:stretch>
            <a:fillRect/>
          </a:stretch>
        </p:blipFill>
        <p:spPr bwMode="auto">
          <a:xfrm>
            <a:off x="5429250" y="285750"/>
            <a:ext cx="3333750" cy="2500313"/>
          </a:xfrm>
          <a:prstGeom prst="rect">
            <a:avLst/>
          </a:prstGeom>
          <a:noFill/>
          <a:ln w="9525">
            <a:noFill/>
            <a:miter lim="800000"/>
            <a:headEnd/>
            <a:tailEnd/>
          </a:ln>
        </p:spPr>
      </p:pic>
      <p:pic>
        <p:nvPicPr>
          <p:cNvPr id="58375" name="Рисунок 6" descr="C:\Program Files\Microsoft Office\MEDIA\CAGCAT10\J0335112.WMF"/>
          <p:cNvPicPr>
            <a:picLocks noChangeAspect="1" noChangeArrowheads="1"/>
          </p:cNvPicPr>
          <p:nvPr/>
        </p:nvPicPr>
        <p:blipFill>
          <a:blip r:embed="rId6"/>
          <a:srcRect/>
          <a:stretch>
            <a:fillRect/>
          </a:stretch>
        </p:blipFill>
        <p:spPr bwMode="auto">
          <a:xfrm>
            <a:off x="4429125" y="2214563"/>
            <a:ext cx="1785938" cy="1601787"/>
          </a:xfrm>
          <a:prstGeom prst="rect">
            <a:avLst/>
          </a:prstGeom>
          <a:noFill/>
          <a:ln w="9525">
            <a:noFill/>
            <a:miter lim="800000"/>
            <a:headEnd/>
            <a:tailEnd/>
          </a:ln>
        </p:spPr>
      </p:pic>
      <p:sp>
        <p:nvSpPr>
          <p:cNvPr id="8" name="Прямоугольник 7"/>
          <p:cNvSpPr/>
          <p:nvPr/>
        </p:nvSpPr>
        <p:spPr>
          <a:xfrm>
            <a:off x="4071934" y="2428868"/>
            <a:ext cx="2368635" cy="1072282"/>
          </a:xfrm>
          <a:prstGeom prst="rect">
            <a:avLst/>
          </a:prstGeom>
          <a:noFill/>
        </p:spPr>
        <p:txBody>
          <a:bodyPr lIns="147513" tIns="73756" rIns="147513" bIns="73756">
            <a:spAutoFit/>
            <a:scene3d>
              <a:camera prst="orthographicFront"/>
              <a:lightRig rig="glow" dir="tl">
                <a:rot lat="0" lon="0" rev="5400000"/>
              </a:lightRig>
            </a:scene3d>
            <a:sp3d contourW="12700">
              <a:bevelT w="25400" h="25400"/>
              <a:contourClr>
                <a:schemeClr val="accent6">
                  <a:shade val="73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defRPr/>
            </a:pP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a:t>
            </a:r>
            <a:r>
              <a:rPr lang="ru-RU"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лет</a:t>
            </a:r>
          </a:p>
        </p:txBody>
      </p:sp>
      <p:sp>
        <p:nvSpPr>
          <p:cNvPr id="58377" name="Rectangle 9"/>
          <p:cNvSpPr>
            <a:spLocks noChangeArrowheads="1"/>
          </p:cNvSpPr>
          <p:nvPr/>
        </p:nvSpPr>
        <p:spPr bwMode="auto">
          <a:xfrm>
            <a:off x="214313" y="214313"/>
            <a:ext cx="3500437" cy="923925"/>
          </a:xfrm>
          <a:prstGeom prst="rect">
            <a:avLst/>
          </a:prstGeom>
          <a:noFill/>
          <a:ln w="9525">
            <a:noFill/>
            <a:miter lim="800000"/>
            <a:headEnd/>
            <a:tailEnd/>
          </a:ln>
        </p:spPr>
        <p:txBody>
          <a:bodyPr>
            <a:spAutoFit/>
          </a:bodyPr>
          <a:lstStyle/>
          <a:p>
            <a:r>
              <a:rPr lang="ru-RU" b="1">
                <a:solidFill>
                  <a:srgbClr val="C00000"/>
                </a:solidFill>
              </a:rPr>
              <a:t>Музей Чукотского многопрофильного колледжа</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sp>
        <p:nvSpPr>
          <p:cNvPr id="59395" name="Rectangle 3"/>
          <p:cNvSpPr>
            <a:spLocks noChangeArrowheads="1"/>
          </p:cNvSpPr>
          <p:nvPr/>
        </p:nvSpPr>
        <p:spPr bwMode="auto">
          <a:xfrm>
            <a:off x="6072188" y="285750"/>
            <a:ext cx="2532062" cy="6248400"/>
          </a:xfrm>
          <a:prstGeom prst="rect">
            <a:avLst/>
          </a:prstGeom>
          <a:noFill/>
          <a:ln w="9525">
            <a:noFill/>
            <a:miter lim="800000"/>
            <a:headEnd/>
            <a:tailEnd/>
          </a:ln>
        </p:spPr>
        <p:txBody>
          <a:bodyPr anchor="ctr">
            <a:spAutoFit/>
          </a:bodyPr>
          <a:lstStyle/>
          <a:p>
            <a:pPr eaLnBrk="0" hangingPunct="0"/>
            <a:r>
              <a:rPr lang="ru-RU" sz="2000" b="1"/>
              <a:t>Также представлены редкие архивные документы, копии документов,  альбомы – отчеты об экскурсиях в центральные  районы страны: по городам-героям, по ленинским местам, деятельность трудовых отрядов,  спортивная жизнь студентов училища</a:t>
            </a:r>
            <a:r>
              <a:rPr lang="en-US" sz="2000" b="1"/>
              <a:t>.</a:t>
            </a:r>
            <a:r>
              <a:rPr lang="ru-RU" sz="2000" b="1"/>
              <a:t> </a:t>
            </a:r>
          </a:p>
        </p:txBody>
      </p:sp>
      <p:pic>
        <p:nvPicPr>
          <p:cNvPr id="59396" name="Picture 4" descr="D:\МОИ РИСУНКИ\2010\foto1\DSC08701.JPG"/>
          <p:cNvPicPr>
            <a:picLocks noChangeAspect="1" noChangeArrowheads="1"/>
          </p:cNvPicPr>
          <p:nvPr/>
        </p:nvPicPr>
        <p:blipFill>
          <a:blip r:embed="rId3"/>
          <a:srcRect/>
          <a:stretch>
            <a:fillRect/>
          </a:stretch>
        </p:blipFill>
        <p:spPr bwMode="auto">
          <a:xfrm>
            <a:off x="642938" y="1428750"/>
            <a:ext cx="3619500" cy="2714625"/>
          </a:xfrm>
          <a:prstGeom prst="rect">
            <a:avLst/>
          </a:prstGeom>
          <a:noFill/>
          <a:ln w="9525">
            <a:noFill/>
            <a:miter lim="800000"/>
            <a:headEnd/>
            <a:tailEnd/>
          </a:ln>
        </p:spPr>
      </p:pic>
      <p:pic>
        <p:nvPicPr>
          <p:cNvPr id="59397" name="Picture 5" descr="D:\МОИ РИСУНКИ\2010\foto1\DSC08699.JPG"/>
          <p:cNvPicPr>
            <a:picLocks noChangeAspect="1" noChangeArrowheads="1"/>
          </p:cNvPicPr>
          <p:nvPr/>
        </p:nvPicPr>
        <p:blipFill>
          <a:blip r:embed="rId4"/>
          <a:srcRect/>
          <a:stretch>
            <a:fillRect/>
          </a:stretch>
        </p:blipFill>
        <p:spPr bwMode="auto">
          <a:xfrm>
            <a:off x="2500313" y="4000500"/>
            <a:ext cx="3536950" cy="2652713"/>
          </a:xfrm>
          <a:prstGeom prst="rect">
            <a:avLst/>
          </a:prstGeom>
          <a:noFill/>
          <a:ln w="9525">
            <a:noFill/>
            <a:miter lim="800000"/>
            <a:headEnd/>
            <a:tailEnd/>
          </a:ln>
        </p:spPr>
      </p:pic>
      <p:pic>
        <p:nvPicPr>
          <p:cNvPr id="59398" name="Рисунок 5" descr="C:\Program Files\Microsoft Office\MEDIA\CAGCAT10\J0335112.WMF"/>
          <p:cNvPicPr>
            <a:picLocks noChangeAspect="1" noChangeArrowheads="1"/>
          </p:cNvPicPr>
          <p:nvPr/>
        </p:nvPicPr>
        <p:blipFill>
          <a:blip r:embed="rId5"/>
          <a:srcRect/>
          <a:stretch>
            <a:fillRect/>
          </a:stretch>
        </p:blipFill>
        <p:spPr bwMode="auto">
          <a:xfrm>
            <a:off x="3929063" y="2143125"/>
            <a:ext cx="1785937" cy="1601788"/>
          </a:xfrm>
          <a:prstGeom prst="rect">
            <a:avLst/>
          </a:prstGeom>
          <a:noFill/>
          <a:ln w="9525">
            <a:noFill/>
            <a:miter lim="800000"/>
            <a:headEnd/>
            <a:tailEnd/>
          </a:ln>
        </p:spPr>
      </p:pic>
      <p:sp>
        <p:nvSpPr>
          <p:cNvPr id="7" name="Прямоугольник 6"/>
          <p:cNvSpPr/>
          <p:nvPr/>
        </p:nvSpPr>
        <p:spPr>
          <a:xfrm>
            <a:off x="3643306" y="2428844"/>
            <a:ext cx="2368635" cy="1072282"/>
          </a:xfrm>
          <a:prstGeom prst="rect">
            <a:avLst/>
          </a:prstGeom>
          <a:noFill/>
        </p:spPr>
        <p:txBody>
          <a:bodyPr lIns="147513" tIns="73756" rIns="147513" bIns="73756">
            <a:spAutoFit/>
            <a:scene3d>
              <a:camera prst="orthographicFront"/>
              <a:lightRig rig="glow" dir="tl">
                <a:rot lat="0" lon="0" rev="5400000"/>
              </a:lightRig>
            </a:scene3d>
            <a:sp3d contourW="12700">
              <a:bevelT w="25400" h="25400"/>
              <a:contourClr>
                <a:schemeClr val="accent6">
                  <a:shade val="73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defRPr/>
            </a:pP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a:t>
            </a:r>
            <a:r>
              <a:rPr lang="ru-RU"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лет</a:t>
            </a:r>
          </a:p>
        </p:txBody>
      </p:sp>
      <p:sp>
        <p:nvSpPr>
          <p:cNvPr id="59400" name="Rectangle 9"/>
          <p:cNvSpPr>
            <a:spLocks noChangeArrowheads="1"/>
          </p:cNvSpPr>
          <p:nvPr/>
        </p:nvSpPr>
        <p:spPr bwMode="auto">
          <a:xfrm>
            <a:off x="500063" y="357188"/>
            <a:ext cx="3500437" cy="923925"/>
          </a:xfrm>
          <a:prstGeom prst="rect">
            <a:avLst/>
          </a:prstGeom>
          <a:noFill/>
          <a:ln w="9525">
            <a:noFill/>
            <a:miter lim="800000"/>
            <a:headEnd/>
            <a:tailEnd/>
          </a:ln>
        </p:spPr>
        <p:txBody>
          <a:bodyPr>
            <a:spAutoFit/>
          </a:bodyPr>
          <a:lstStyle/>
          <a:p>
            <a:r>
              <a:rPr lang="ru-RU" b="1">
                <a:solidFill>
                  <a:srgbClr val="C00000"/>
                </a:solidFill>
              </a:rPr>
              <a:t>Музей Чукотского многопрофильного колледжа</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60419" name="Picture 4" descr="D:\МОИ РИСУНКИ\2010\foto1\DSC08731.JPG"/>
          <p:cNvPicPr>
            <a:picLocks noChangeAspect="1" noChangeArrowheads="1"/>
          </p:cNvPicPr>
          <p:nvPr/>
        </p:nvPicPr>
        <p:blipFill>
          <a:blip r:embed="rId3"/>
          <a:srcRect/>
          <a:stretch>
            <a:fillRect/>
          </a:stretch>
        </p:blipFill>
        <p:spPr bwMode="auto">
          <a:xfrm>
            <a:off x="214313" y="2095500"/>
            <a:ext cx="3571875" cy="4762500"/>
          </a:xfrm>
          <a:prstGeom prst="rect">
            <a:avLst/>
          </a:prstGeom>
          <a:noFill/>
          <a:ln w="9525">
            <a:noFill/>
            <a:miter lim="800000"/>
            <a:headEnd/>
            <a:tailEnd/>
          </a:ln>
        </p:spPr>
      </p:pic>
      <p:pic>
        <p:nvPicPr>
          <p:cNvPr id="60420" name="Picture 5" descr="D:\МОИ РИСУНКИ\2010\foto1\DSC08690.JPG"/>
          <p:cNvPicPr>
            <a:picLocks noChangeAspect="1" noChangeArrowheads="1"/>
          </p:cNvPicPr>
          <p:nvPr/>
        </p:nvPicPr>
        <p:blipFill>
          <a:blip r:embed="rId4"/>
          <a:srcRect/>
          <a:stretch>
            <a:fillRect/>
          </a:stretch>
        </p:blipFill>
        <p:spPr bwMode="auto">
          <a:xfrm>
            <a:off x="5286375" y="2071688"/>
            <a:ext cx="3589338" cy="4786312"/>
          </a:xfrm>
          <a:prstGeom prst="rect">
            <a:avLst/>
          </a:prstGeom>
          <a:noFill/>
          <a:ln w="9525">
            <a:noFill/>
            <a:miter lim="800000"/>
            <a:headEnd/>
            <a:tailEnd/>
          </a:ln>
        </p:spPr>
      </p:pic>
      <p:pic>
        <p:nvPicPr>
          <p:cNvPr id="60421" name="Picture 3" descr="D:\МОИ РИСУНКИ\2010\foto1\DSC08723.JPG"/>
          <p:cNvPicPr>
            <a:picLocks noChangeAspect="1" noChangeArrowheads="1"/>
          </p:cNvPicPr>
          <p:nvPr/>
        </p:nvPicPr>
        <p:blipFill>
          <a:blip r:embed="rId5"/>
          <a:srcRect/>
          <a:stretch>
            <a:fillRect/>
          </a:stretch>
        </p:blipFill>
        <p:spPr bwMode="auto">
          <a:xfrm>
            <a:off x="2286000" y="0"/>
            <a:ext cx="3714750" cy="2786063"/>
          </a:xfrm>
          <a:prstGeom prst="rect">
            <a:avLst/>
          </a:prstGeom>
          <a:noFill/>
          <a:ln w="9525">
            <a:noFill/>
            <a:miter lim="800000"/>
            <a:headEnd/>
            <a:tailEnd/>
          </a:ln>
        </p:spPr>
      </p:pic>
      <p:pic>
        <p:nvPicPr>
          <p:cNvPr id="60422" name="Рисунок 5" descr="C:\Program Files\Microsoft Office\MEDIA\CAGCAT10\J0335112.WMF"/>
          <p:cNvPicPr>
            <a:picLocks noChangeAspect="1" noChangeArrowheads="1"/>
          </p:cNvPicPr>
          <p:nvPr/>
        </p:nvPicPr>
        <p:blipFill>
          <a:blip r:embed="rId6"/>
          <a:srcRect/>
          <a:stretch>
            <a:fillRect/>
          </a:stretch>
        </p:blipFill>
        <p:spPr bwMode="auto">
          <a:xfrm>
            <a:off x="285750" y="0"/>
            <a:ext cx="1785938" cy="1601788"/>
          </a:xfrm>
          <a:prstGeom prst="rect">
            <a:avLst/>
          </a:prstGeom>
          <a:noFill/>
          <a:ln w="9525">
            <a:noFill/>
            <a:miter lim="800000"/>
            <a:headEnd/>
            <a:tailEnd/>
          </a:ln>
        </p:spPr>
      </p:pic>
      <p:sp>
        <p:nvSpPr>
          <p:cNvPr id="7" name="Прямоугольник 6"/>
          <p:cNvSpPr/>
          <p:nvPr/>
        </p:nvSpPr>
        <p:spPr>
          <a:xfrm>
            <a:off x="0" y="285728"/>
            <a:ext cx="2368635" cy="1072282"/>
          </a:xfrm>
          <a:prstGeom prst="rect">
            <a:avLst/>
          </a:prstGeom>
          <a:noFill/>
        </p:spPr>
        <p:txBody>
          <a:bodyPr lIns="147513" tIns="73756" rIns="147513" bIns="73756">
            <a:spAutoFit/>
            <a:scene3d>
              <a:camera prst="orthographicFront"/>
              <a:lightRig rig="glow" dir="tl">
                <a:rot lat="0" lon="0" rev="5400000"/>
              </a:lightRig>
            </a:scene3d>
            <a:sp3d contourW="12700">
              <a:bevelT w="25400" h="25400"/>
              <a:contourClr>
                <a:schemeClr val="accent6">
                  <a:shade val="73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defRPr/>
            </a:pP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a:t>
            </a:r>
            <a:r>
              <a:rPr lang="ru-RU" sz="6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лет</a:t>
            </a:r>
          </a:p>
        </p:txBody>
      </p:sp>
      <p:sp>
        <p:nvSpPr>
          <p:cNvPr id="60424" name="Rectangle 9"/>
          <p:cNvSpPr>
            <a:spLocks noChangeArrowheads="1"/>
          </p:cNvSpPr>
          <p:nvPr/>
        </p:nvSpPr>
        <p:spPr bwMode="auto">
          <a:xfrm>
            <a:off x="5429250" y="285750"/>
            <a:ext cx="3500438" cy="923925"/>
          </a:xfrm>
          <a:prstGeom prst="rect">
            <a:avLst/>
          </a:prstGeom>
          <a:noFill/>
          <a:ln w="9525">
            <a:noFill/>
            <a:miter lim="800000"/>
            <a:headEnd/>
            <a:tailEnd/>
          </a:ln>
        </p:spPr>
        <p:txBody>
          <a:bodyPr>
            <a:spAutoFit/>
          </a:bodyPr>
          <a:lstStyle/>
          <a:p>
            <a:pPr algn="r"/>
            <a:r>
              <a:rPr lang="ru-RU" b="1">
                <a:solidFill>
                  <a:srgbClr val="C00000"/>
                </a:solidFill>
              </a:rPr>
              <a:t>Музей Чукотского многопрофильного колледжа</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3999" cy="6858000"/>
          </a:xfrm>
          <a:prstGeom prst="rect">
            <a:avLst/>
          </a:prstGeom>
          <a:noFill/>
          <a:ln w="9525">
            <a:noFill/>
            <a:miter lim="800000"/>
            <a:headEnd/>
            <a:tailEnd/>
          </a:ln>
        </p:spPr>
      </p:pic>
      <p:sp>
        <p:nvSpPr>
          <p:cNvPr id="61443" name="Rectangle 3"/>
          <p:cNvSpPr>
            <a:spLocks noChangeArrowheads="1"/>
          </p:cNvSpPr>
          <p:nvPr/>
        </p:nvSpPr>
        <p:spPr bwMode="auto">
          <a:xfrm>
            <a:off x="428625" y="357188"/>
            <a:ext cx="8299450" cy="2032000"/>
          </a:xfrm>
          <a:prstGeom prst="rect">
            <a:avLst/>
          </a:prstGeom>
          <a:noFill/>
          <a:ln w="9525">
            <a:noFill/>
            <a:miter lim="800000"/>
            <a:headEnd/>
            <a:tailEnd/>
          </a:ln>
        </p:spPr>
        <p:txBody>
          <a:bodyPr>
            <a:spAutoFit/>
          </a:bodyPr>
          <a:lstStyle/>
          <a:p>
            <a:r>
              <a:rPr lang="ru-RU" b="1"/>
              <a:t>Ежегодно курсы отделений колледжа получают поисковые задания, в результате чего значительно увеличивается количество экспонатов музея. Приобретенные экспонаты тщательно изучаются, анализируются и систематизируются по разделам. По этим материалам студенты пишут исследовательские работы, рефераты, готовят сообщения на конференции   Школы молодого лидера, научно-практические конференции. </a:t>
            </a:r>
          </a:p>
        </p:txBody>
      </p:sp>
      <p:pic>
        <p:nvPicPr>
          <p:cNvPr id="61444" name="Picture 4" descr="\\Server_12\Фотоархив\ШКОЛА МОЛОДОГО ЛИДЕРА\2007\Февраль 2007\ШМЛ 130207\DSC00896.JPG"/>
          <p:cNvPicPr>
            <a:picLocks noChangeAspect="1" noChangeArrowheads="1"/>
          </p:cNvPicPr>
          <p:nvPr/>
        </p:nvPicPr>
        <p:blipFill>
          <a:blip r:embed="rId3"/>
          <a:srcRect/>
          <a:stretch>
            <a:fillRect/>
          </a:stretch>
        </p:blipFill>
        <p:spPr bwMode="auto">
          <a:xfrm>
            <a:off x="357188" y="3286125"/>
            <a:ext cx="4452937" cy="3340100"/>
          </a:xfrm>
          <a:prstGeom prst="rect">
            <a:avLst/>
          </a:prstGeom>
          <a:noFill/>
          <a:ln w="9525">
            <a:noFill/>
            <a:miter lim="800000"/>
            <a:headEnd/>
            <a:tailEnd/>
          </a:ln>
        </p:spPr>
      </p:pic>
      <p:pic>
        <p:nvPicPr>
          <p:cNvPr id="61445" name="Picture 5" descr="D:\МОИ РИСУНКИ\2010\Конференция 0909\DSC09189.JPG"/>
          <p:cNvPicPr>
            <a:picLocks noChangeAspect="1" noChangeArrowheads="1"/>
          </p:cNvPicPr>
          <p:nvPr/>
        </p:nvPicPr>
        <p:blipFill>
          <a:blip r:embed="rId4"/>
          <a:srcRect/>
          <a:stretch>
            <a:fillRect/>
          </a:stretch>
        </p:blipFill>
        <p:spPr bwMode="auto">
          <a:xfrm>
            <a:off x="4572000" y="2357438"/>
            <a:ext cx="4286250" cy="3214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7171" name="Picture 3" descr="Photo_2008_9_8_13_20_22_edited"/>
          <p:cNvPicPr>
            <a:picLocks noChangeAspect="1" noChangeArrowheads="1"/>
          </p:cNvPicPr>
          <p:nvPr/>
        </p:nvPicPr>
        <p:blipFill>
          <a:blip r:embed="rId3">
            <a:lum bright="18000" contrast="18000"/>
          </a:blip>
          <a:srcRect/>
          <a:stretch>
            <a:fillRect/>
          </a:stretch>
        </p:blipFill>
        <p:spPr bwMode="auto">
          <a:xfrm>
            <a:off x="214313" y="4143375"/>
            <a:ext cx="3714750" cy="2457450"/>
          </a:xfrm>
          <a:prstGeom prst="rect">
            <a:avLst/>
          </a:prstGeom>
          <a:noFill/>
          <a:ln w="38100" cmpd="dbl">
            <a:solidFill>
              <a:srgbClr val="800000"/>
            </a:solidFill>
            <a:miter lim="800000"/>
            <a:headEnd/>
            <a:tailEnd/>
          </a:ln>
        </p:spPr>
      </p:pic>
      <p:pic>
        <p:nvPicPr>
          <p:cNvPr id="7172" name="Picture 4" descr="D:\2008МУЗЕЙ\70АПУ\ПедУчилище\DSCN0550.JPG"/>
          <p:cNvPicPr>
            <a:picLocks noChangeAspect="1" noChangeArrowheads="1"/>
          </p:cNvPicPr>
          <p:nvPr/>
        </p:nvPicPr>
        <p:blipFill>
          <a:blip r:embed="rId4">
            <a:lum bright="-6000"/>
          </a:blip>
          <a:srcRect/>
          <a:stretch>
            <a:fillRect/>
          </a:stretch>
        </p:blipFill>
        <p:spPr bwMode="auto">
          <a:xfrm>
            <a:off x="4143375" y="214313"/>
            <a:ext cx="4681538" cy="6384925"/>
          </a:xfrm>
          <a:prstGeom prst="rect">
            <a:avLst/>
          </a:prstGeom>
          <a:noFill/>
          <a:ln w="9525">
            <a:noFill/>
            <a:miter lim="800000"/>
            <a:headEnd/>
            <a:tailEnd/>
          </a:ln>
        </p:spPr>
      </p:pic>
      <p:sp>
        <p:nvSpPr>
          <p:cNvPr id="7173" name="Прямоугольник 4"/>
          <p:cNvSpPr>
            <a:spLocks noChangeArrowheads="1"/>
          </p:cNvSpPr>
          <p:nvPr/>
        </p:nvSpPr>
        <p:spPr bwMode="auto">
          <a:xfrm>
            <a:off x="357188" y="928688"/>
            <a:ext cx="3929062" cy="2155825"/>
          </a:xfrm>
          <a:prstGeom prst="rect">
            <a:avLst/>
          </a:prstGeom>
          <a:noFill/>
          <a:ln w="9525">
            <a:noFill/>
            <a:miter lim="800000"/>
            <a:headEnd/>
            <a:tailEnd/>
          </a:ln>
        </p:spPr>
        <p:txBody>
          <a:bodyPr>
            <a:spAutoFit/>
          </a:bodyPr>
          <a:lstStyle/>
          <a:p>
            <a:pPr>
              <a:lnSpc>
                <a:spcPct val="150000"/>
              </a:lnSpc>
            </a:pPr>
            <a:r>
              <a:rPr lang="ru-RU" b="1"/>
              <a:t>   В училище было сформировано 2 класса: подготовительный, на базе 5 классов, и первый, на базе неполной средней школы</a:t>
            </a:r>
            <a:r>
              <a:rPr lang="ru-RU"/>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3999" cy="6858000"/>
          </a:xfrm>
          <a:prstGeom prst="rect">
            <a:avLst/>
          </a:prstGeom>
          <a:noFill/>
          <a:ln w="9525">
            <a:noFill/>
            <a:miter lim="800000"/>
            <a:headEnd/>
            <a:tailEnd/>
          </a:ln>
        </p:spPr>
      </p:pic>
      <p:sp>
        <p:nvSpPr>
          <p:cNvPr id="62467" name="Rectangle 9"/>
          <p:cNvSpPr>
            <a:spLocks noChangeArrowheads="1"/>
          </p:cNvSpPr>
          <p:nvPr/>
        </p:nvSpPr>
        <p:spPr bwMode="auto">
          <a:xfrm>
            <a:off x="0" y="0"/>
            <a:ext cx="8715375" cy="2586038"/>
          </a:xfrm>
          <a:prstGeom prst="rect">
            <a:avLst/>
          </a:prstGeom>
          <a:noFill/>
          <a:ln w="9525">
            <a:noFill/>
            <a:miter lim="800000"/>
            <a:headEnd/>
            <a:tailEnd/>
          </a:ln>
        </p:spPr>
        <p:txBody>
          <a:bodyPr anchor="ctr">
            <a:spAutoFit/>
          </a:bodyPr>
          <a:lstStyle/>
          <a:p>
            <a:pPr indent="450850" algn="ctr"/>
            <a:r>
              <a:rPr lang="ru-RU"/>
              <a:t> </a:t>
            </a:r>
            <a:endParaRPr lang="ru-RU" b="1"/>
          </a:p>
          <a:p>
            <a:pPr indent="450850" algn="ctr"/>
            <a:r>
              <a:rPr lang="ru-RU" b="1"/>
              <a:t>Наиболее значимый вклад в создание экспозиции музея был сделан студенткой отделения педагогики и культуры Ольгой Кислициной. Она собрала значительный материал по нескольким темам: «История и люди поселка Нунлигран», «Первые учителя» и «Выпускники  педучилища (колледжа)», они представлены воспоминаниями пенсионеров о первых учителях поселка Нунлигран, рассказами выпускников Анадырского педагогического училища, уникальными фотографиями, письмами бывших студентов колледжа, а ныне студентами ВУЗОВ страны.</a:t>
            </a:r>
          </a:p>
        </p:txBody>
      </p:sp>
      <p:pic>
        <p:nvPicPr>
          <p:cNvPr id="62468" name="Picture 11" descr="DSC05294"/>
          <p:cNvPicPr>
            <a:picLocks noChangeAspect="1" noChangeArrowheads="1"/>
          </p:cNvPicPr>
          <p:nvPr/>
        </p:nvPicPr>
        <p:blipFill>
          <a:blip r:embed="rId3">
            <a:lum bright="6000"/>
          </a:blip>
          <a:srcRect/>
          <a:stretch>
            <a:fillRect/>
          </a:stretch>
        </p:blipFill>
        <p:spPr bwMode="auto">
          <a:xfrm>
            <a:off x="5715000" y="2714625"/>
            <a:ext cx="2716213" cy="3619500"/>
          </a:xfrm>
          <a:prstGeom prst="rect">
            <a:avLst/>
          </a:prstGeom>
          <a:noFill/>
          <a:ln w="38100" cmpd="dbl">
            <a:solidFill>
              <a:srgbClr val="CCFFFF"/>
            </a:solidFill>
            <a:miter lim="800000"/>
            <a:headEnd/>
            <a:tailEnd/>
          </a:ln>
        </p:spPr>
      </p:pic>
      <p:pic>
        <p:nvPicPr>
          <p:cNvPr id="62469" name="Picture 12" descr="DSC05296"/>
          <p:cNvPicPr>
            <a:picLocks noChangeAspect="1" noChangeArrowheads="1"/>
          </p:cNvPicPr>
          <p:nvPr/>
        </p:nvPicPr>
        <p:blipFill>
          <a:blip r:embed="rId4">
            <a:lum bright="12000"/>
          </a:blip>
          <a:srcRect/>
          <a:stretch>
            <a:fillRect/>
          </a:stretch>
        </p:blipFill>
        <p:spPr bwMode="auto">
          <a:xfrm>
            <a:off x="428625" y="3286125"/>
            <a:ext cx="4176713" cy="3005138"/>
          </a:xfrm>
          <a:prstGeom prst="rect">
            <a:avLst/>
          </a:prstGeom>
          <a:noFill/>
          <a:ln w="38100" cmpd="dbl">
            <a:solidFill>
              <a:srgbClr val="CCFFFF"/>
            </a:solid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3999" cy="6858000"/>
          </a:xfrm>
          <a:prstGeom prst="rect">
            <a:avLst/>
          </a:prstGeom>
          <a:noFill/>
          <a:ln w="9525">
            <a:noFill/>
            <a:miter lim="800000"/>
            <a:headEnd/>
            <a:tailEnd/>
          </a:ln>
        </p:spPr>
      </p:pic>
      <p:sp>
        <p:nvSpPr>
          <p:cNvPr id="63491" name="Rectangle 3"/>
          <p:cNvSpPr>
            <a:spLocks noChangeArrowheads="1"/>
          </p:cNvSpPr>
          <p:nvPr/>
        </p:nvSpPr>
        <p:spPr bwMode="auto">
          <a:xfrm>
            <a:off x="4787900" y="398463"/>
            <a:ext cx="3654425" cy="2308225"/>
          </a:xfrm>
          <a:prstGeom prst="rect">
            <a:avLst/>
          </a:prstGeom>
          <a:noFill/>
          <a:ln w="9525">
            <a:noFill/>
            <a:miter lim="800000"/>
            <a:headEnd/>
            <a:tailEnd/>
          </a:ln>
        </p:spPr>
        <p:txBody>
          <a:bodyPr anchor="ctr">
            <a:spAutoFit/>
          </a:bodyPr>
          <a:lstStyle/>
          <a:p>
            <a:pPr algn="just" eaLnBrk="0" hangingPunct="0"/>
            <a:r>
              <a:rPr lang="ru-RU"/>
              <a:t>  </a:t>
            </a:r>
            <a:r>
              <a:rPr lang="ru-RU" b="1"/>
              <a:t>Результаты своей поисковой деятельности О.Кислицина представила на конференции «Школы молодого лидера». </a:t>
            </a:r>
          </a:p>
          <a:p>
            <a:pPr algn="just" eaLnBrk="0" hangingPunct="0"/>
            <a:endParaRPr lang="ru-RU" b="1"/>
          </a:p>
          <a:p>
            <a:pPr algn="just" eaLnBrk="0" hangingPunct="0"/>
            <a:r>
              <a:rPr lang="ru-RU" b="1">
                <a:solidFill>
                  <a:srgbClr val="C00000"/>
                </a:solidFill>
              </a:rPr>
              <a:t>На конкурсе научно-исследовательских работ её работа заняла первое место</a:t>
            </a:r>
            <a:r>
              <a:rPr lang="ru-RU" b="1"/>
              <a:t>. </a:t>
            </a:r>
          </a:p>
        </p:txBody>
      </p:sp>
      <p:pic>
        <p:nvPicPr>
          <p:cNvPr id="63492" name="Picture 5" descr="DSC05331"/>
          <p:cNvPicPr>
            <a:picLocks noChangeAspect="1" noChangeArrowheads="1"/>
          </p:cNvPicPr>
          <p:nvPr/>
        </p:nvPicPr>
        <p:blipFill>
          <a:blip r:embed="rId3"/>
          <a:srcRect/>
          <a:stretch>
            <a:fillRect/>
          </a:stretch>
        </p:blipFill>
        <p:spPr bwMode="auto">
          <a:xfrm>
            <a:off x="3995738" y="3357563"/>
            <a:ext cx="4198937" cy="3149600"/>
          </a:xfrm>
          <a:prstGeom prst="rect">
            <a:avLst/>
          </a:prstGeom>
          <a:noFill/>
          <a:ln w="38100" cmpd="dbl">
            <a:solidFill>
              <a:srgbClr val="CCFFFF"/>
            </a:solidFill>
            <a:miter lim="800000"/>
            <a:headEnd/>
            <a:tailEnd/>
          </a:ln>
        </p:spPr>
      </p:pic>
      <p:pic>
        <p:nvPicPr>
          <p:cNvPr id="63493" name="Picture 6" descr="DSC05330"/>
          <p:cNvPicPr>
            <a:picLocks noChangeAspect="1" noChangeArrowheads="1"/>
          </p:cNvPicPr>
          <p:nvPr/>
        </p:nvPicPr>
        <p:blipFill>
          <a:blip r:embed="rId4"/>
          <a:srcRect/>
          <a:stretch>
            <a:fillRect/>
          </a:stretch>
        </p:blipFill>
        <p:spPr bwMode="auto">
          <a:xfrm>
            <a:off x="250825" y="693738"/>
            <a:ext cx="4321175" cy="3240087"/>
          </a:xfrm>
          <a:prstGeom prst="rect">
            <a:avLst/>
          </a:prstGeom>
          <a:noFill/>
          <a:ln w="38100" cmpd="dbl">
            <a:solidFill>
              <a:srgbClr val="CCFFFF"/>
            </a:solidFill>
            <a:miter lim="800000"/>
            <a:headEnd/>
            <a:tailEnd/>
          </a:ln>
        </p:spPr>
      </p:pic>
      <p:sp>
        <p:nvSpPr>
          <p:cNvPr id="43015" name="Rectangle 7"/>
          <p:cNvSpPr>
            <a:spLocks noChangeArrowheads="1"/>
          </p:cNvSpPr>
          <p:nvPr/>
        </p:nvSpPr>
        <p:spPr bwMode="auto">
          <a:xfrm>
            <a:off x="0" y="4572000"/>
            <a:ext cx="3676650" cy="1477963"/>
          </a:xfrm>
          <a:prstGeom prst="rect">
            <a:avLst/>
          </a:prstGeom>
          <a:noFill/>
          <a:ln w="9525">
            <a:noFill/>
            <a:miter lim="800000"/>
            <a:headEnd/>
            <a:tailEnd/>
          </a:ln>
          <a:effectLst/>
        </p:spPr>
        <p:txBody>
          <a:bodyPr>
            <a:spAutoFit/>
          </a:bodyPr>
          <a:lstStyle/>
          <a:p>
            <a:pPr algn="ctr">
              <a:defRPr/>
            </a:pPr>
            <a:r>
              <a:rPr lang="ru-RU" b="1" dirty="0">
                <a:effectLst>
                  <a:outerShdw blurRad="38100" dist="38100" dir="2700000" algn="tl">
                    <a:srgbClr val="C0C0C0"/>
                  </a:outerShdw>
                </a:effectLst>
                <a:latin typeface="Tahoma" pitchFamily="34" charset="0"/>
              </a:rPr>
              <a:t>      Ольга </a:t>
            </a:r>
            <a:r>
              <a:rPr lang="ru-RU" b="1" dirty="0" err="1">
                <a:effectLst>
                  <a:outerShdw blurRad="38100" dist="38100" dir="2700000" algn="tl">
                    <a:srgbClr val="C0C0C0"/>
                  </a:outerShdw>
                </a:effectLst>
                <a:latin typeface="Tahoma" pitchFamily="34" charset="0"/>
              </a:rPr>
              <a:t>Кислицина</a:t>
            </a:r>
            <a:r>
              <a:rPr lang="ru-RU" b="1" dirty="0">
                <a:effectLst>
                  <a:outerShdw blurRad="38100" dist="38100" dir="2700000" algn="tl">
                    <a:srgbClr val="C0C0C0"/>
                  </a:outerShdw>
                </a:effectLst>
                <a:latin typeface="Tahoma" pitchFamily="34" charset="0"/>
              </a:rPr>
              <a:t> готовит материалы для выступления   </a:t>
            </a:r>
          </a:p>
          <a:p>
            <a:pPr algn="ctr">
              <a:defRPr/>
            </a:pPr>
            <a:r>
              <a:rPr lang="ru-RU" b="1" dirty="0">
                <a:effectLst>
                  <a:outerShdw blurRad="38100" dist="38100" dir="2700000" algn="tl">
                    <a:srgbClr val="C0C0C0"/>
                  </a:outerShdw>
                </a:effectLst>
                <a:latin typeface="Tahoma" pitchFamily="34" charset="0"/>
              </a:rPr>
              <a:t>  на Школе молодого лидера.</a:t>
            </a:r>
            <a:br>
              <a:rPr lang="ru-RU" b="1" dirty="0">
                <a:effectLst>
                  <a:outerShdw blurRad="38100" dist="38100" dir="2700000" algn="tl">
                    <a:srgbClr val="C0C0C0"/>
                  </a:outerShdw>
                </a:effectLst>
                <a:latin typeface="Tahoma" pitchFamily="34" charset="0"/>
              </a:rPr>
            </a:br>
            <a:endParaRPr lang="ru-RU" b="1" dirty="0">
              <a:effectLst>
                <a:outerShdw blurRad="38100" dist="38100" dir="2700000" algn="tl">
                  <a:srgbClr val="C0C0C0"/>
                </a:outerShdw>
              </a:effectLst>
              <a:latin typeface="Tahom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6350" y="8676"/>
            <a:ext cx="9144000" cy="6937487"/>
          </a:xfrm>
          <a:prstGeom prst="rect">
            <a:avLst/>
          </a:prstGeom>
          <a:noFill/>
        </p:spPr>
      </p:pic>
      <p:sp>
        <p:nvSpPr>
          <p:cNvPr id="64515" name="Rectangle 5"/>
          <p:cNvSpPr>
            <a:spLocks noChangeArrowheads="1"/>
          </p:cNvSpPr>
          <p:nvPr/>
        </p:nvSpPr>
        <p:spPr bwMode="auto">
          <a:xfrm>
            <a:off x="5643563" y="2649538"/>
            <a:ext cx="3214687" cy="1739900"/>
          </a:xfrm>
          <a:prstGeom prst="rect">
            <a:avLst/>
          </a:prstGeom>
          <a:noFill/>
          <a:ln w="9525">
            <a:noFill/>
            <a:miter lim="800000"/>
            <a:headEnd/>
            <a:tailEnd/>
          </a:ln>
        </p:spPr>
        <p:txBody>
          <a:bodyPr anchor="ctr">
            <a:spAutoFit/>
          </a:bodyPr>
          <a:lstStyle/>
          <a:p>
            <a:pPr eaLnBrk="0" hangingPunct="0"/>
            <a:r>
              <a:rPr lang="ru-RU" b="1"/>
              <a:t>Наши студенты и преподаватели гордятся, что и  Александр Григорьевич Керек выпускник педагогического училища</a:t>
            </a:r>
            <a:endParaRPr lang="ru-RU"/>
          </a:p>
        </p:txBody>
      </p:sp>
      <p:pic>
        <p:nvPicPr>
          <p:cNvPr id="64516" name="Picture 7" descr="DSC03186"/>
          <p:cNvPicPr>
            <a:picLocks noChangeAspect="1" noChangeArrowheads="1"/>
          </p:cNvPicPr>
          <p:nvPr/>
        </p:nvPicPr>
        <p:blipFill>
          <a:blip r:embed="rId3"/>
          <a:srcRect/>
          <a:stretch>
            <a:fillRect/>
          </a:stretch>
        </p:blipFill>
        <p:spPr bwMode="auto">
          <a:xfrm>
            <a:off x="571500" y="1785938"/>
            <a:ext cx="5057775" cy="3794125"/>
          </a:xfrm>
          <a:prstGeom prst="rect">
            <a:avLst/>
          </a:prstGeom>
          <a:noFill/>
          <a:ln w="9525">
            <a:noFill/>
            <a:miter lim="800000"/>
            <a:headEnd/>
            <a:tailEnd/>
          </a:ln>
        </p:spPr>
      </p:pic>
      <p:sp>
        <p:nvSpPr>
          <p:cNvPr id="64517" name="Rectangle 9"/>
          <p:cNvSpPr>
            <a:spLocks noChangeArrowheads="1"/>
          </p:cNvSpPr>
          <p:nvPr/>
        </p:nvSpPr>
        <p:spPr bwMode="auto">
          <a:xfrm>
            <a:off x="5286375" y="5643563"/>
            <a:ext cx="3500438" cy="923925"/>
          </a:xfrm>
          <a:prstGeom prst="rect">
            <a:avLst/>
          </a:prstGeom>
          <a:noFill/>
          <a:ln w="9525">
            <a:noFill/>
            <a:miter lim="800000"/>
            <a:headEnd/>
            <a:tailEnd/>
          </a:ln>
        </p:spPr>
        <p:txBody>
          <a:bodyPr>
            <a:spAutoFit/>
          </a:bodyPr>
          <a:lstStyle/>
          <a:p>
            <a:pPr algn="r"/>
            <a:r>
              <a:rPr lang="ru-RU" b="1">
                <a:solidFill>
                  <a:srgbClr val="C00000"/>
                </a:solidFill>
              </a:rPr>
              <a:t>Музей Чукотского многопрофильного колледжа</a:t>
            </a:r>
          </a:p>
        </p:txBody>
      </p:sp>
      <p:sp>
        <p:nvSpPr>
          <p:cNvPr id="64518" name="Rectangle 7"/>
          <p:cNvSpPr>
            <a:spLocks noChangeArrowheads="1"/>
          </p:cNvSpPr>
          <p:nvPr/>
        </p:nvSpPr>
        <p:spPr bwMode="auto">
          <a:xfrm>
            <a:off x="1000125" y="644525"/>
            <a:ext cx="7072313" cy="641350"/>
          </a:xfrm>
          <a:prstGeom prst="rect">
            <a:avLst/>
          </a:prstGeom>
          <a:noFill/>
          <a:ln w="9525">
            <a:noFill/>
            <a:miter lim="800000"/>
            <a:headEnd/>
            <a:tailEnd/>
          </a:ln>
        </p:spPr>
        <p:txBody>
          <a:bodyPr anchor="ctr">
            <a:spAutoFit/>
          </a:bodyPr>
          <a:lstStyle/>
          <a:p>
            <a:pPr indent="450850" eaLnBrk="0" hangingPunct="0"/>
            <a:r>
              <a:rPr lang="ru-RU" b="1">
                <a:solidFill>
                  <a:srgbClr val="000000"/>
                </a:solidFill>
                <a:cs typeface="Times New Roman" pitchFamily="18" charset="0"/>
              </a:rPr>
              <a:t>Преподаватели и студенты колледжа активно примают участие в Керековских педагогических чтениях.</a:t>
            </a:r>
            <a:endParaRPr lang="ru-RU" b="1"/>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3999" cy="6858000"/>
          </a:xfrm>
          <a:prstGeom prst="rect">
            <a:avLst/>
          </a:prstGeom>
          <a:noFill/>
          <a:ln w="9525">
            <a:noFill/>
            <a:miter lim="800000"/>
            <a:headEnd/>
            <a:tailEnd/>
          </a:ln>
        </p:spPr>
      </p:pic>
      <p:pic>
        <p:nvPicPr>
          <p:cNvPr id="65539" name="Picture 1" descr="D:\МОИ РИСУНКИ\2010\Никитин\DSC08812.JPG"/>
          <p:cNvPicPr>
            <a:picLocks noChangeAspect="1" noChangeArrowheads="1"/>
          </p:cNvPicPr>
          <p:nvPr/>
        </p:nvPicPr>
        <p:blipFill>
          <a:blip r:embed="rId3"/>
          <a:srcRect/>
          <a:stretch>
            <a:fillRect/>
          </a:stretch>
        </p:blipFill>
        <p:spPr bwMode="auto">
          <a:xfrm>
            <a:off x="571500" y="428625"/>
            <a:ext cx="4929188" cy="3697288"/>
          </a:xfrm>
          <a:prstGeom prst="rect">
            <a:avLst/>
          </a:prstGeom>
          <a:noFill/>
          <a:ln w="9525">
            <a:noFill/>
            <a:miter lim="800000"/>
            <a:headEnd/>
            <a:tailEnd/>
          </a:ln>
        </p:spPr>
      </p:pic>
      <p:pic>
        <p:nvPicPr>
          <p:cNvPr id="102402" name="Picture 2" descr="D:\МОИ РИСУНКИ\2010\Никитин\DSC08815.JPG"/>
          <p:cNvPicPr>
            <a:picLocks noChangeAspect="1" noChangeArrowheads="1"/>
          </p:cNvPicPr>
          <p:nvPr/>
        </p:nvPicPr>
        <p:blipFill>
          <a:blip r:embed="rId4"/>
          <a:srcRect/>
          <a:stretch>
            <a:fillRect/>
          </a:stretch>
        </p:blipFill>
        <p:spPr bwMode="auto">
          <a:xfrm>
            <a:off x="357188" y="428625"/>
            <a:ext cx="5143500" cy="3857625"/>
          </a:xfrm>
          <a:prstGeom prst="rect">
            <a:avLst/>
          </a:prstGeom>
          <a:noFill/>
          <a:ln w="9525">
            <a:noFill/>
            <a:miter lim="800000"/>
            <a:headEnd/>
            <a:tailEnd/>
          </a:ln>
        </p:spPr>
      </p:pic>
      <p:pic>
        <p:nvPicPr>
          <p:cNvPr id="102403" name="Picture 3" descr="D:\МОИ РИСУНКИ\2010\Никитин\DSC08825.JPG"/>
          <p:cNvPicPr>
            <a:picLocks noChangeAspect="1" noChangeArrowheads="1"/>
          </p:cNvPicPr>
          <p:nvPr/>
        </p:nvPicPr>
        <p:blipFill>
          <a:blip r:embed="rId5"/>
          <a:srcRect/>
          <a:stretch>
            <a:fillRect/>
          </a:stretch>
        </p:blipFill>
        <p:spPr bwMode="auto">
          <a:xfrm>
            <a:off x="214313" y="357188"/>
            <a:ext cx="5281612" cy="3960812"/>
          </a:xfrm>
          <a:prstGeom prst="rect">
            <a:avLst/>
          </a:prstGeom>
          <a:noFill/>
          <a:ln w="9525">
            <a:noFill/>
            <a:miter lim="800000"/>
            <a:headEnd/>
            <a:tailEnd/>
          </a:ln>
        </p:spPr>
      </p:pic>
      <p:pic>
        <p:nvPicPr>
          <p:cNvPr id="65542" name="Picture 4" descr="D:\2008МУЗЕЙ\70АПУ\DSC00706.JPG"/>
          <p:cNvPicPr>
            <a:picLocks noChangeAspect="1" noChangeArrowheads="1"/>
          </p:cNvPicPr>
          <p:nvPr/>
        </p:nvPicPr>
        <p:blipFill>
          <a:blip r:embed="rId6"/>
          <a:srcRect/>
          <a:stretch>
            <a:fillRect/>
          </a:stretch>
        </p:blipFill>
        <p:spPr bwMode="auto">
          <a:xfrm>
            <a:off x="4572000" y="0"/>
            <a:ext cx="4572000" cy="6858000"/>
          </a:xfrm>
          <a:prstGeom prst="rect">
            <a:avLst/>
          </a:prstGeom>
          <a:noFill/>
          <a:ln w="9525">
            <a:noFill/>
            <a:miter lim="800000"/>
            <a:headEnd/>
            <a:tailEnd/>
          </a:ln>
        </p:spPr>
      </p:pic>
      <p:sp>
        <p:nvSpPr>
          <p:cNvPr id="65543" name="Rectangle 7"/>
          <p:cNvSpPr>
            <a:spLocks noChangeArrowheads="1"/>
          </p:cNvSpPr>
          <p:nvPr/>
        </p:nvSpPr>
        <p:spPr bwMode="auto">
          <a:xfrm>
            <a:off x="5500688" y="2786063"/>
            <a:ext cx="3286125" cy="3692525"/>
          </a:xfrm>
          <a:prstGeom prst="rect">
            <a:avLst/>
          </a:prstGeom>
          <a:noFill/>
          <a:ln w="9525">
            <a:noFill/>
            <a:miter lim="800000"/>
            <a:headEnd/>
            <a:tailEnd/>
          </a:ln>
        </p:spPr>
        <p:txBody>
          <a:bodyPr anchor="ctr">
            <a:spAutoFit/>
          </a:bodyPr>
          <a:lstStyle/>
          <a:p>
            <a:pPr indent="450850" eaLnBrk="0" hangingPunct="0"/>
            <a:r>
              <a:rPr lang="ru-RU" b="1">
                <a:solidFill>
                  <a:srgbClr val="C00000"/>
                </a:solidFill>
                <a:cs typeface="Times New Roman" pitchFamily="18" charset="0"/>
              </a:rPr>
              <a:t>Никитин Николай Васильевич </a:t>
            </a:r>
            <a:r>
              <a:rPr lang="ru-RU" b="1">
                <a:solidFill>
                  <a:srgbClr val="000000"/>
                </a:solidFill>
                <a:cs typeface="Times New Roman" pitchFamily="18" charset="0"/>
              </a:rPr>
              <a:t>с 1954 г. по 1958 г. работал преподавателем русского и чукотского языка  в Анадырском педагогическом училище. Награжден Почетной грамотой Чукотского окрисполкома. </a:t>
            </a:r>
          </a:p>
          <a:p>
            <a:pPr indent="450850" eaLnBrk="0" hangingPunct="0"/>
            <a:r>
              <a:rPr lang="ru-RU" b="1">
                <a:solidFill>
                  <a:srgbClr val="000000"/>
                </a:solidFill>
                <a:cs typeface="Times New Roman" pitchFamily="18" charset="0"/>
              </a:rPr>
              <a:t>До сих пор выпускники помнят и не забывают  своего учителя. </a:t>
            </a:r>
            <a:endParaRPr lang="ru-RU" b="1"/>
          </a:p>
        </p:txBody>
      </p:sp>
      <p:sp>
        <p:nvSpPr>
          <p:cNvPr id="10" name="Rectangle 7"/>
          <p:cNvSpPr>
            <a:spLocks noChangeArrowheads="1"/>
          </p:cNvSpPr>
          <p:nvPr/>
        </p:nvSpPr>
        <p:spPr bwMode="auto">
          <a:xfrm>
            <a:off x="285750" y="4643438"/>
            <a:ext cx="4286250" cy="1754187"/>
          </a:xfrm>
          <a:prstGeom prst="rect">
            <a:avLst/>
          </a:prstGeom>
          <a:noFill/>
          <a:ln w="9525">
            <a:noFill/>
            <a:miter lim="800000"/>
            <a:headEnd/>
            <a:tailEnd/>
          </a:ln>
        </p:spPr>
        <p:txBody>
          <a:bodyPr anchor="ctr">
            <a:spAutoFit/>
          </a:bodyPr>
          <a:lstStyle/>
          <a:p>
            <a:pPr indent="450850" eaLnBrk="0" hangingPunct="0">
              <a:defRPr/>
            </a:pPr>
            <a:r>
              <a:rPr lang="ru-RU" b="1" dirty="0">
                <a:solidFill>
                  <a:schemeClr val="tx1">
                    <a:lumMod val="95000"/>
                    <a:lumOff val="5000"/>
                  </a:schemeClr>
                </a:solidFill>
                <a:cs typeface="Times New Roman" pitchFamily="18" charset="0"/>
              </a:rPr>
              <a:t>Студенты Чукотского многопрофильного колледжа совместно с ветеранами города разыскали могилу Николая Васильевича. Отреставрировали и облагородили внешний вид.</a:t>
            </a:r>
            <a:endParaRPr lang="ru-RU" b="1" dirty="0">
              <a:solidFill>
                <a:schemeClr val="tx1">
                  <a:lumMod val="95000"/>
                  <a:lumOff val="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2402"/>
                                        </p:tgtEl>
                                        <p:attrNameLst>
                                          <p:attrName>style.visibility</p:attrName>
                                        </p:attrNameLst>
                                      </p:cBhvr>
                                      <p:to>
                                        <p:strVal val="visible"/>
                                      </p:to>
                                    </p:set>
                                    <p:animEffect transition="in" filter="diamond(in)">
                                      <p:cBhvr>
                                        <p:cTn id="7" dur="3000"/>
                                        <p:tgtEl>
                                          <p:spTgt spid="102402"/>
                                        </p:tgtEl>
                                      </p:cBhvr>
                                    </p:animEffect>
                                  </p:childTnLst>
                                </p:cTn>
                              </p:par>
                            </p:childTnLst>
                          </p:cTn>
                        </p:par>
                        <p:par>
                          <p:cTn id="8" fill="hold">
                            <p:stCondLst>
                              <p:cond delay="3000"/>
                            </p:stCondLst>
                            <p:childTnLst>
                              <p:par>
                                <p:cTn id="9" presetID="4" presetClass="entr" presetSubtype="16" fill="hold" nodeType="afterEffect">
                                  <p:stCondLst>
                                    <p:cond delay="0"/>
                                  </p:stCondLst>
                                  <p:childTnLst>
                                    <p:set>
                                      <p:cBhvr>
                                        <p:cTn id="10" dur="1" fill="hold">
                                          <p:stCondLst>
                                            <p:cond delay="0"/>
                                          </p:stCondLst>
                                        </p:cTn>
                                        <p:tgtEl>
                                          <p:spTgt spid="102403"/>
                                        </p:tgtEl>
                                        <p:attrNameLst>
                                          <p:attrName>style.visibility</p:attrName>
                                        </p:attrNameLst>
                                      </p:cBhvr>
                                      <p:to>
                                        <p:strVal val="visible"/>
                                      </p:to>
                                    </p:set>
                                    <p:animEffect transition="in" filter="box(in)">
                                      <p:cBhvr>
                                        <p:cTn id="11" dur="20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3999" cy="6858000"/>
          </a:xfrm>
          <a:prstGeom prst="rect">
            <a:avLst/>
          </a:prstGeom>
          <a:noFill/>
          <a:ln w="9525">
            <a:noFill/>
            <a:miter lim="800000"/>
            <a:headEnd/>
            <a:tailEnd/>
          </a:ln>
        </p:spPr>
      </p:pic>
      <p:sp>
        <p:nvSpPr>
          <p:cNvPr id="4" name="Rectangle 7"/>
          <p:cNvSpPr>
            <a:spLocks noChangeArrowheads="1"/>
          </p:cNvSpPr>
          <p:nvPr/>
        </p:nvSpPr>
        <p:spPr bwMode="auto">
          <a:xfrm>
            <a:off x="285750" y="285750"/>
            <a:ext cx="6072188" cy="2308225"/>
          </a:xfrm>
          <a:prstGeom prst="rect">
            <a:avLst/>
          </a:prstGeom>
          <a:noFill/>
          <a:ln w="9525">
            <a:noFill/>
            <a:miter lim="800000"/>
            <a:headEnd/>
            <a:tailEnd/>
          </a:ln>
        </p:spPr>
        <p:txBody>
          <a:bodyPr anchor="ctr">
            <a:spAutoFit/>
          </a:bodyPr>
          <a:lstStyle/>
          <a:p>
            <a:pPr indent="450850" eaLnBrk="0" hangingPunct="0">
              <a:defRPr/>
            </a:pPr>
            <a:r>
              <a:rPr lang="ru-RU" b="1" dirty="0">
                <a:solidFill>
                  <a:srgbClr val="FF0000"/>
                </a:solidFill>
                <a:cs typeface="Times New Roman" pitchFamily="18" charset="0"/>
              </a:rPr>
              <a:t>Музейный Центр «Наследие Чукотки»</a:t>
            </a:r>
          </a:p>
          <a:p>
            <a:pPr indent="450850" eaLnBrk="0" hangingPunct="0">
              <a:defRPr/>
            </a:pPr>
            <a:r>
              <a:rPr lang="ru-RU" b="1" dirty="0">
                <a:solidFill>
                  <a:schemeClr val="tx1">
                    <a:lumMod val="95000"/>
                    <a:lumOff val="5000"/>
                  </a:schemeClr>
                </a:solidFill>
                <a:cs typeface="Times New Roman" pitchFamily="18" charset="0"/>
              </a:rPr>
              <a:t>Выставка  </a:t>
            </a:r>
            <a:r>
              <a:rPr lang="ru-RU" b="1" i="1" dirty="0">
                <a:solidFill>
                  <a:schemeClr val="tx1">
                    <a:lumMod val="95000"/>
                    <a:lumOff val="5000"/>
                  </a:schemeClr>
                </a:solidFill>
                <a:cs typeface="Times New Roman" pitchFamily="18" charset="0"/>
              </a:rPr>
              <a:t>«Педагогическая поэма</a:t>
            </a:r>
            <a:r>
              <a:rPr lang="ru-RU" b="1" dirty="0">
                <a:solidFill>
                  <a:schemeClr val="tx1">
                    <a:lumMod val="95000"/>
                    <a:lumOff val="5000"/>
                  </a:schemeClr>
                </a:solidFill>
                <a:cs typeface="Times New Roman" pitchFamily="18" charset="0"/>
              </a:rPr>
              <a:t>» на основе документальных материалов, фотографий, вещественных источников и произведений косторезного искусства из фондового собрания Музейного Центра, посвященная </a:t>
            </a:r>
            <a:r>
              <a:rPr lang="ru-RU" b="1" dirty="0" err="1">
                <a:solidFill>
                  <a:schemeClr val="tx1">
                    <a:lumMod val="95000"/>
                    <a:lumOff val="5000"/>
                  </a:schemeClr>
                </a:solidFill>
                <a:cs typeface="Times New Roman" pitchFamily="18" charset="0"/>
              </a:rPr>
              <a:t>Анадырскому</a:t>
            </a:r>
            <a:r>
              <a:rPr lang="ru-RU" b="1" dirty="0">
                <a:solidFill>
                  <a:schemeClr val="tx1">
                    <a:lumMod val="95000"/>
                    <a:lumOff val="5000"/>
                  </a:schemeClr>
                </a:solidFill>
                <a:cs typeface="Times New Roman" pitchFamily="18" charset="0"/>
              </a:rPr>
              <a:t> педагогическому училищу</a:t>
            </a:r>
          </a:p>
          <a:p>
            <a:pPr indent="450850" eaLnBrk="0" hangingPunct="0">
              <a:defRPr/>
            </a:pPr>
            <a:r>
              <a:rPr lang="ru-RU" b="1" dirty="0">
                <a:solidFill>
                  <a:schemeClr val="tx1">
                    <a:lumMod val="95000"/>
                    <a:lumOff val="5000"/>
                  </a:schemeClr>
                </a:solidFill>
                <a:cs typeface="Times New Roman" pitchFamily="18" charset="0"/>
              </a:rPr>
              <a:t> </a:t>
            </a:r>
            <a:endParaRPr lang="ru-RU" b="1" dirty="0">
              <a:solidFill>
                <a:schemeClr val="tx1">
                  <a:lumMod val="95000"/>
                  <a:lumOff val="5000"/>
                </a:schemeClr>
              </a:solidFill>
            </a:endParaRPr>
          </a:p>
        </p:txBody>
      </p:sp>
      <p:pic>
        <p:nvPicPr>
          <p:cNvPr id="99329" name="Picture 1" descr="D:\МОИ РИСУНКИ\2010\Музейный центрНАСЛЕДИЕ ЧУКОТКИ\DSC00482.JPG"/>
          <p:cNvPicPr>
            <a:picLocks noChangeAspect="1" noChangeArrowheads="1"/>
          </p:cNvPicPr>
          <p:nvPr/>
        </p:nvPicPr>
        <p:blipFill>
          <a:blip r:embed="rId3">
            <a:lum bright="-8000"/>
          </a:blip>
          <a:srcRect/>
          <a:stretch>
            <a:fillRect/>
          </a:stretch>
        </p:blipFill>
        <p:spPr bwMode="auto">
          <a:xfrm>
            <a:off x="177800" y="2500313"/>
            <a:ext cx="6080125" cy="4052887"/>
          </a:xfrm>
          <a:prstGeom prst="rect">
            <a:avLst/>
          </a:prstGeom>
          <a:noFill/>
          <a:ln w="25400" cmpd="dbl">
            <a:solidFill>
              <a:schemeClr val="accent6">
                <a:lumMod val="50000"/>
              </a:schemeClr>
            </a:solidFill>
          </a:ln>
        </p:spPr>
      </p:pic>
      <p:pic>
        <p:nvPicPr>
          <p:cNvPr id="66565" name="Picture 2" descr="D:\МОИ РИСУНКИ\2010\Музейный центрНАСЛЕДИЕ ЧУКОТКИ\DSC00478.JPG"/>
          <p:cNvPicPr>
            <a:picLocks noChangeAspect="1" noChangeArrowheads="1"/>
          </p:cNvPicPr>
          <p:nvPr/>
        </p:nvPicPr>
        <p:blipFill>
          <a:blip r:embed="rId4">
            <a:lum bright="-6000"/>
          </a:blip>
          <a:srcRect/>
          <a:stretch>
            <a:fillRect/>
          </a:stretch>
        </p:blipFill>
        <p:spPr bwMode="auto">
          <a:xfrm>
            <a:off x="6500813" y="1143000"/>
            <a:ext cx="2338387" cy="3508375"/>
          </a:xfrm>
          <a:prstGeom prst="rect">
            <a:avLst/>
          </a:prstGeom>
          <a:noFill/>
          <a:ln w="25400" cmpd="dbl">
            <a:solidFill>
              <a:srgbClr val="984807"/>
            </a:solidFill>
            <a:miter lim="800000"/>
            <a:headEnd/>
            <a:tailEnd/>
          </a:ln>
        </p:spPr>
      </p:pic>
      <p:pic>
        <p:nvPicPr>
          <p:cNvPr id="66566" name="Рисунок 5" descr="C:\Program Files\Microsoft Office\MEDIA\CAGCAT10\J0335112.WMF"/>
          <p:cNvPicPr>
            <a:picLocks noChangeAspect="1" noChangeArrowheads="1"/>
          </p:cNvPicPr>
          <p:nvPr/>
        </p:nvPicPr>
        <p:blipFill>
          <a:blip r:embed="rId5"/>
          <a:srcRect/>
          <a:stretch>
            <a:fillRect/>
          </a:stretch>
        </p:blipFill>
        <p:spPr bwMode="auto">
          <a:xfrm>
            <a:off x="7097713" y="5143500"/>
            <a:ext cx="1474787" cy="1404938"/>
          </a:xfrm>
          <a:prstGeom prst="rect">
            <a:avLst/>
          </a:prstGeom>
          <a:noFill/>
          <a:ln w="9525">
            <a:noFill/>
            <a:miter lim="800000"/>
            <a:headEnd/>
            <a:tailEnd/>
          </a:ln>
        </p:spPr>
      </p:pic>
      <p:sp>
        <p:nvSpPr>
          <p:cNvPr id="8" name="Прямоугольник 7"/>
          <p:cNvSpPr/>
          <p:nvPr/>
        </p:nvSpPr>
        <p:spPr>
          <a:xfrm>
            <a:off x="7215206" y="5500702"/>
            <a:ext cx="1372822" cy="579840"/>
          </a:xfrm>
          <a:prstGeom prst="rect">
            <a:avLst/>
          </a:prstGeom>
          <a:noFill/>
        </p:spPr>
        <p:txBody>
          <a:bodyPr lIns="147513" tIns="73756" rIns="147513" bIns="73756">
            <a:spAutoFit/>
            <a:scene3d>
              <a:camera prst="orthographicFront"/>
              <a:lightRig rig="glow" dir="tl">
                <a:rot lat="0" lon="0" rev="5400000"/>
              </a:lightRig>
            </a:scene3d>
            <a:sp3d contourW="12700">
              <a:bevelT w="25400" h="25400"/>
              <a:contourClr>
                <a:schemeClr val="accent6">
                  <a:shade val="73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defRPr/>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лет</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3999" cy="6858000"/>
          </a:xfrm>
          <a:prstGeom prst="rect">
            <a:avLst/>
          </a:prstGeom>
          <a:noFill/>
          <a:ln w="25400" cmpd="dbl">
            <a:solidFill>
              <a:schemeClr val="accent6">
                <a:lumMod val="50000"/>
              </a:schemeClr>
            </a:solidFill>
            <a:miter lim="800000"/>
            <a:headEnd/>
            <a:tailEnd/>
          </a:ln>
        </p:spPr>
      </p:pic>
      <p:sp>
        <p:nvSpPr>
          <p:cNvPr id="67587" name="Rectangle 7"/>
          <p:cNvSpPr>
            <a:spLocks noChangeArrowheads="1"/>
          </p:cNvSpPr>
          <p:nvPr/>
        </p:nvSpPr>
        <p:spPr bwMode="auto">
          <a:xfrm>
            <a:off x="5357813" y="428625"/>
            <a:ext cx="3786187" cy="2308225"/>
          </a:xfrm>
          <a:prstGeom prst="rect">
            <a:avLst/>
          </a:prstGeom>
          <a:noFill/>
          <a:ln w="9525">
            <a:noFill/>
            <a:miter lim="800000"/>
            <a:headEnd/>
            <a:tailEnd/>
          </a:ln>
        </p:spPr>
        <p:txBody>
          <a:bodyPr anchor="ctr">
            <a:spAutoFit/>
          </a:bodyPr>
          <a:lstStyle/>
          <a:p>
            <a:pPr indent="450850" algn="ctr" eaLnBrk="0" hangingPunct="0"/>
            <a:r>
              <a:rPr lang="ru-RU" b="1">
                <a:solidFill>
                  <a:srgbClr val="C00000"/>
                </a:solidFill>
                <a:cs typeface="Times New Roman" pitchFamily="18" charset="0"/>
              </a:rPr>
              <a:t>Художественная галерея Музейного Центра «Наследие Чукотки» </a:t>
            </a:r>
            <a:endParaRPr lang="ru-RU" b="1">
              <a:solidFill>
                <a:srgbClr val="000000"/>
              </a:solidFill>
              <a:cs typeface="Times New Roman" pitchFamily="18" charset="0"/>
            </a:endParaRPr>
          </a:p>
          <a:p>
            <a:pPr indent="450850" algn="just" eaLnBrk="0" hangingPunct="0"/>
            <a:r>
              <a:rPr lang="ru-RU" b="1">
                <a:solidFill>
                  <a:srgbClr val="000000"/>
                </a:solidFill>
                <a:cs typeface="Times New Roman" pitchFamily="18" charset="0"/>
              </a:rPr>
              <a:t>выставка бывших и нынешних студентов педагогического отделения  Чукотского многопрофильного колледжа.</a:t>
            </a:r>
            <a:endParaRPr lang="ru-RU" b="1"/>
          </a:p>
        </p:txBody>
      </p:sp>
      <p:pic>
        <p:nvPicPr>
          <p:cNvPr id="98305" name="Picture 1" descr="D:\МОИ РИСУНКИ\2010\Выставка ДПИ\DSC09367.JPG"/>
          <p:cNvPicPr>
            <a:picLocks noChangeAspect="1" noChangeArrowheads="1"/>
          </p:cNvPicPr>
          <p:nvPr/>
        </p:nvPicPr>
        <p:blipFill>
          <a:blip r:embed="rId3"/>
          <a:srcRect/>
          <a:stretch>
            <a:fillRect/>
          </a:stretch>
        </p:blipFill>
        <p:spPr bwMode="auto">
          <a:xfrm>
            <a:off x="285750" y="285750"/>
            <a:ext cx="4892675" cy="3670300"/>
          </a:xfrm>
          <a:prstGeom prst="rect">
            <a:avLst/>
          </a:prstGeom>
          <a:noFill/>
          <a:ln w="25400" cmpd="dbl">
            <a:solidFill>
              <a:schemeClr val="accent6">
                <a:lumMod val="50000"/>
              </a:schemeClr>
            </a:solidFill>
          </a:ln>
        </p:spPr>
      </p:pic>
      <p:pic>
        <p:nvPicPr>
          <p:cNvPr id="98306" name="Picture 2" descr="D:\МОИ РИСУНКИ\2010\Выставка ДПИ\DSC09437.JPG"/>
          <p:cNvPicPr>
            <a:picLocks noChangeAspect="1" noChangeArrowheads="1"/>
          </p:cNvPicPr>
          <p:nvPr/>
        </p:nvPicPr>
        <p:blipFill>
          <a:blip r:embed="rId4"/>
          <a:srcRect/>
          <a:stretch>
            <a:fillRect/>
          </a:stretch>
        </p:blipFill>
        <p:spPr bwMode="auto">
          <a:xfrm>
            <a:off x="4286250" y="3071813"/>
            <a:ext cx="4448175" cy="3335337"/>
          </a:xfrm>
          <a:prstGeom prst="rect">
            <a:avLst/>
          </a:prstGeom>
          <a:noFill/>
          <a:ln w="25400" cmpd="dbl">
            <a:solidFill>
              <a:schemeClr val="accent6">
                <a:lumMod val="50000"/>
              </a:schemeClr>
            </a:solidFill>
          </a:ln>
        </p:spPr>
      </p:pic>
      <p:pic>
        <p:nvPicPr>
          <p:cNvPr id="98307" name="Picture 3" descr="D:\МОИ РИСУНКИ\2010\Выставка ДПИ\DSC09438.JPG"/>
          <p:cNvPicPr>
            <a:picLocks noChangeAspect="1" noChangeArrowheads="1"/>
          </p:cNvPicPr>
          <p:nvPr/>
        </p:nvPicPr>
        <p:blipFill>
          <a:blip r:embed="rId5"/>
          <a:srcRect/>
          <a:stretch>
            <a:fillRect/>
          </a:stretch>
        </p:blipFill>
        <p:spPr bwMode="auto">
          <a:xfrm>
            <a:off x="928688" y="4286250"/>
            <a:ext cx="2819400" cy="2114550"/>
          </a:xfrm>
          <a:prstGeom prst="rect">
            <a:avLst/>
          </a:prstGeom>
          <a:noFill/>
          <a:ln w="25400" cmpd="dbl">
            <a:solidFill>
              <a:schemeClr val="accent6">
                <a:lumMod val="50000"/>
              </a:schemeClr>
            </a:solidFill>
          </a:ln>
        </p:spPr>
      </p:pic>
      <p:pic>
        <p:nvPicPr>
          <p:cNvPr id="67591" name="Рисунок 5" descr="C:\Program Files\Microsoft Office\MEDIA\CAGCAT10\J0335112.WMF"/>
          <p:cNvPicPr>
            <a:picLocks noChangeAspect="1" noChangeArrowheads="1"/>
          </p:cNvPicPr>
          <p:nvPr/>
        </p:nvPicPr>
        <p:blipFill>
          <a:blip r:embed="rId6"/>
          <a:srcRect/>
          <a:stretch>
            <a:fillRect/>
          </a:stretch>
        </p:blipFill>
        <p:spPr bwMode="auto">
          <a:xfrm>
            <a:off x="357188" y="285750"/>
            <a:ext cx="1474787" cy="1404938"/>
          </a:xfrm>
          <a:prstGeom prst="rect">
            <a:avLst/>
          </a:prstGeom>
          <a:noFill/>
          <a:ln w="9525">
            <a:noFill/>
            <a:miter lim="800000"/>
            <a:headEnd/>
            <a:tailEnd/>
          </a:ln>
        </p:spPr>
      </p:pic>
      <p:sp>
        <p:nvSpPr>
          <p:cNvPr id="8" name="Прямоугольник 7"/>
          <p:cNvSpPr/>
          <p:nvPr/>
        </p:nvSpPr>
        <p:spPr>
          <a:xfrm>
            <a:off x="474233" y="642918"/>
            <a:ext cx="1372822" cy="579840"/>
          </a:xfrm>
          <a:prstGeom prst="rect">
            <a:avLst/>
          </a:prstGeom>
          <a:noFill/>
        </p:spPr>
        <p:txBody>
          <a:bodyPr lIns="147513" tIns="73756" rIns="147513" bIns="73756">
            <a:spAutoFit/>
            <a:scene3d>
              <a:camera prst="orthographicFront"/>
              <a:lightRig rig="glow" dir="tl">
                <a:rot lat="0" lon="0" rev="5400000"/>
              </a:lightRig>
            </a:scene3d>
            <a:sp3d contourW="12700">
              <a:bevelT w="25400" h="25400"/>
              <a:contourClr>
                <a:schemeClr val="accent6">
                  <a:shade val="73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defRPr/>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лет</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3999" cy="6858000"/>
          </a:xfrm>
          <a:prstGeom prst="rect">
            <a:avLst/>
          </a:prstGeom>
          <a:noFill/>
          <a:ln w="9525">
            <a:noFill/>
            <a:miter lim="800000"/>
            <a:headEnd/>
            <a:tailEnd/>
          </a:ln>
        </p:spPr>
      </p:pic>
      <p:sp>
        <p:nvSpPr>
          <p:cNvPr id="68611" name="Rectangle 7"/>
          <p:cNvSpPr>
            <a:spLocks noChangeArrowheads="1"/>
          </p:cNvSpPr>
          <p:nvPr/>
        </p:nvSpPr>
        <p:spPr bwMode="auto">
          <a:xfrm>
            <a:off x="428625" y="0"/>
            <a:ext cx="3786188" cy="1200150"/>
          </a:xfrm>
          <a:prstGeom prst="rect">
            <a:avLst/>
          </a:prstGeom>
          <a:noFill/>
          <a:ln w="9525">
            <a:noFill/>
            <a:miter lim="800000"/>
            <a:headEnd/>
            <a:tailEnd/>
          </a:ln>
        </p:spPr>
        <p:txBody>
          <a:bodyPr anchor="ctr">
            <a:spAutoFit/>
          </a:bodyPr>
          <a:lstStyle/>
          <a:p>
            <a:pPr indent="450850" eaLnBrk="0" hangingPunct="0"/>
            <a:r>
              <a:rPr lang="ru-RU" b="1">
                <a:solidFill>
                  <a:srgbClr val="000000"/>
                </a:solidFill>
                <a:cs typeface="Times New Roman" pitchFamily="18" charset="0"/>
              </a:rPr>
              <a:t>Выпуск газеты «Свежий ветер», посвященный  Дню рождения Анадырского педагогического училища.</a:t>
            </a:r>
            <a:endParaRPr lang="ru-RU" b="1"/>
          </a:p>
        </p:txBody>
      </p:sp>
      <p:pic>
        <p:nvPicPr>
          <p:cNvPr id="68612" name="Picture 2" descr="D:\2008МУЗЕЙ\Свежий ветер\1.jpg"/>
          <p:cNvPicPr>
            <a:picLocks noChangeAspect="1" noChangeArrowheads="1"/>
          </p:cNvPicPr>
          <p:nvPr/>
        </p:nvPicPr>
        <p:blipFill>
          <a:blip r:embed="rId3"/>
          <a:srcRect/>
          <a:stretch>
            <a:fillRect/>
          </a:stretch>
        </p:blipFill>
        <p:spPr bwMode="auto">
          <a:xfrm>
            <a:off x="642938" y="1571625"/>
            <a:ext cx="3429000" cy="4848225"/>
          </a:xfrm>
          <a:prstGeom prst="rect">
            <a:avLst/>
          </a:prstGeom>
          <a:noFill/>
          <a:ln w="9525">
            <a:noFill/>
            <a:miter lim="800000"/>
            <a:headEnd/>
            <a:tailEnd/>
          </a:ln>
        </p:spPr>
      </p:pic>
      <p:pic>
        <p:nvPicPr>
          <p:cNvPr id="68613" name="Picture 3" descr="D:\2008МУЗЕЙ\Свежий ветер\2а.jpg"/>
          <p:cNvPicPr>
            <a:picLocks noChangeAspect="1" noChangeArrowheads="1"/>
          </p:cNvPicPr>
          <p:nvPr/>
        </p:nvPicPr>
        <p:blipFill>
          <a:blip r:embed="rId4"/>
          <a:srcRect/>
          <a:stretch>
            <a:fillRect/>
          </a:stretch>
        </p:blipFill>
        <p:spPr bwMode="auto">
          <a:xfrm>
            <a:off x="4429125" y="339725"/>
            <a:ext cx="3843338" cy="2716213"/>
          </a:xfrm>
          <a:prstGeom prst="rect">
            <a:avLst/>
          </a:prstGeom>
          <a:noFill/>
          <a:ln w="9525">
            <a:noFill/>
            <a:miter lim="800000"/>
            <a:headEnd/>
            <a:tailEnd/>
          </a:ln>
        </p:spPr>
      </p:pic>
      <p:pic>
        <p:nvPicPr>
          <p:cNvPr id="68614" name="Picture 4" descr="D:\2008МУЗЕЙ\Свежий ветер\2.jpg"/>
          <p:cNvPicPr>
            <a:picLocks noChangeAspect="1" noChangeArrowheads="1"/>
          </p:cNvPicPr>
          <p:nvPr/>
        </p:nvPicPr>
        <p:blipFill>
          <a:blip r:embed="rId5"/>
          <a:srcRect/>
          <a:stretch>
            <a:fillRect/>
          </a:stretch>
        </p:blipFill>
        <p:spPr bwMode="auto">
          <a:xfrm>
            <a:off x="5500688" y="3143250"/>
            <a:ext cx="2428875" cy="3433763"/>
          </a:xfrm>
          <a:prstGeom prst="rect">
            <a:avLst/>
          </a:prstGeom>
          <a:noFill/>
          <a:ln w="9525">
            <a:noFill/>
            <a:miter lim="800000"/>
            <a:headEnd/>
            <a:tailEnd/>
          </a:ln>
        </p:spPr>
      </p:pic>
      <p:pic>
        <p:nvPicPr>
          <p:cNvPr id="68615" name="Рисунок 5" descr="C:\Program Files\Microsoft Office\MEDIA\CAGCAT10\J0335112.WMF"/>
          <p:cNvPicPr>
            <a:picLocks noChangeAspect="1" noChangeArrowheads="1"/>
          </p:cNvPicPr>
          <p:nvPr/>
        </p:nvPicPr>
        <p:blipFill>
          <a:blip r:embed="rId6"/>
          <a:srcRect/>
          <a:stretch>
            <a:fillRect/>
          </a:stretch>
        </p:blipFill>
        <p:spPr bwMode="auto">
          <a:xfrm>
            <a:off x="4097338" y="3143250"/>
            <a:ext cx="1474787" cy="1404938"/>
          </a:xfrm>
          <a:prstGeom prst="rect">
            <a:avLst/>
          </a:prstGeom>
          <a:noFill/>
          <a:ln w="9525">
            <a:noFill/>
            <a:miter lim="800000"/>
            <a:headEnd/>
            <a:tailEnd/>
          </a:ln>
        </p:spPr>
      </p:pic>
      <p:sp>
        <p:nvSpPr>
          <p:cNvPr id="8" name="Прямоугольник 7"/>
          <p:cNvSpPr/>
          <p:nvPr/>
        </p:nvSpPr>
        <p:spPr>
          <a:xfrm>
            <a:off x="4214810" y="3500438"/>
            <a:ext cx="1372822" cy="579840"/>
          </a:xfrm>
          <a:prstGeom prst="rect">
            <a:avLst/>
          </a:prstGeom>
          <a:noFill/>
        </p:spPr>
        <p:txBody>
          <a:bodyPr lIns="147513" tIns="73756" rIns="147513" bIns="73756">
            <a:spAutoFit/>
            <a:scene3d>
              <a:camera prst="orthographicFront"/>
              <a:lightRig rig="glow" dir="tl">
                <a:rot lat="0" lon="0" rev="5400000"/>
              </a:lightRig>
            </a:scene3d>
            <a:sp3d contourW="12700">
              <a:bevelT w="25400" h="25400"/>
              <a:contourClr>
                <a:schemeClr val="accent6">
                  <a:shade val="73000"/>
                </a:schemeClr>
              </a:contourClr>
            </a:sp3d>
          </a:bodyPr>
          <a:lstStyle>
            <a:defPPr>
              <a:defRPr lang="ru-RU"/>
            </a:defPPr>
            <a:lvl1pPr marL="0" algn="l" defTabSz="1475128" rtl="0" eaLnBrk="1" latinLnBrk="0" hangingPunct="1">
              <a:defRPr sz="2900" kern="1200">
                <a:solidFill>
                  <a:schemeClr val="tx1"/>
                </a:solidFill>
                <a:latin typeface="+mn-lt"/>
                <a:ea typeface="+mn-ea"/>
                <a:cs typeface="+mn-cs"/>
              </a:defRPr>
            </a:lvl1pPr>
            <a:lvl2pPr marL="737564" algn="l" defTabSz="1475128" rtl="0" eaLnBrk="1" latinLnBrk="0" hangingPunct="1">
              <a:defRPr sz="2900" kern="1200">
                <a:solidFill>
                  <a:schemeClr val="tx1"/>
                </a:solidFill>
                <a:latin typeface="+mn-lt"/>
                <a:ea typeface="+mn-ea"/>
                <a:cs typeface="+mn-cs"/>
              </a:defRPr>
            </a:lvl2pPr>
            <a:lvl3pPr marL="1475128" algn="l" defTabSz="1475128" rtl="0" eaLnBrk="1" latinLnBrk="0" hangingPunct="1">
              <a:defRPr sz="2900" kern="1200">
                <a:solidFill>
                  <a:schemeClr val="tx1"/>
                </a:solidFill>
                <a:latin typeface="+mn-lt"/>
                <a:ea typeface="+mn-ea"/>
                <a:cs typeface="+mn-cs"/>
              </a:defRPr>
            </a:lvl3pPr>
            <a:lvl4pPr marL="2212693" algn="l" defTabSz="1475128" rtl="0" eaLnBrk="1" latinLnBrk="0" hangingPunct="1">
              <a:defRPr sz="2900" kern="1200">
                <a:solidFill>
                  <a:schemeClr val="tx1"/>
                </a:solidFill>
                <a:latin typeface="+mn-lt"/>
                <a:ea typeface="+mn-ea"/>
                <a:cs typeface="+mn-cs"/>
              </a:defRPr>
            </a:lvl4pPr>
            <a:lvl5pPr marL="2950257" algn="l" defTabSz="1475128" rtl="0" eaLnBrk="1" latinLnBrk="0" hangingPunct="1">
              <a:defRPr sz="2900" kern="1200">
                <a:solidFill>
                  <a:schemeClr val="tx1"/>
                </a:solidFill>
                <a:latin typeface="+mn-lt"/>
                <a:ea typeface="+mn-ea"/>
                <a:cs typeface="+mn-cs"/>
              </a:defRPr>
            </a:lvl5pPr>
            <a:lvl6pPr marL="3687821" algn="l" defTabSz="1475128" rtl="0" eaLnBrk="1" latinLnBrk="0" hangingPunct="1">
              <a:defRPr sz="2900" kern="1200">
                <a:solidFill>
                  <a:schemeClr val="tx1"/>
                </a:solidFill>
                <a:latin typeface="+mn-lt"/>
                <a:ea typeface="+mn-ea"/>
                <a:cs typeface="+mn-cs"/>
              </a:defRPr>
            </a:lvl6pPr>
            <a:lvl7pPr marL="4425385" algn="l" defTabSz="1475128" rtl="0" eaLnBrk="1" latinLnBrk="0" hangingPunct="1">
              <a:defRPr sz="2900" kern="1200">
                <a:solidFill>
                  <a:schemeClr val="tx1"/>
                </a:solidFill>
                <a:latin typeface="+mn-lt"/>
                <a:ea typeface="+mn-ea"/>
                <a:cs typeface="+mn-cs"/>
              </a:defRPr>
            </a:lvl7pPr>
            <a:lvl8pPr marL="5162949" algn="l" defTabSz="1475128" rtl="0" eaLnBrk="1" latinLnBrk="0" hangingPunct="1">
              <a:defRPr sz="2900" kern="1200">
                <a:solidFill>
                  <a:schemeClr val="tx1"/>
                </a:solidFill>
                <a:latin typeface="+mn-lt"/>
                <a:ea typeface="+mn-ea"/>
                <a:cs typeface="+mn-cs"/>
              </a:defRPr>
            </a:lvl8pPr>
            <a:lvl9pPr marL="5900513" algn="l" defTabSz="1475128" rtl="0" eaLnBrk="1" latinLnBrk="0" hangingPunct="1">
              <a:defRPr sz="2900" kern="1200">
                <a:solidFill>
                  <a:schemeClr val="tx1"/>
                </a:solidFill>
                <a:latin typeface="+mn-lt"/>
                <a:ea typeface="+mn-ea"/>
                <a:cs typeface="+mn-cs"/>
              </a:defRPr>
            </a:lvl9pPr>
          </a:lstStyle>
          <a:p>
            <a:pPr algn="ctr">
              <a:defRPr/>
            </a:pPr>
            <a:r>
              <a:rPr lang="en-US"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7</a:t>
            </a:r>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5 </a:t>
            </a:r>
            <a:r>
              <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38100" dist="38100" dir="2700000" algn="tl">
                    <a:srgbClr val="000000">
                      <a:alpha val="43137"/>
                    </a:srgbClr>
                  </a:outerShdw>
                </a:effectLst>
              </a:rPr>
              <a:t>лет</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Y"/>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0"/>
            <a:ext cx="9143999" cy="6858000"/>
          </a:xfrm>
          <a:prstGeom prst="rect">
            <a:avLst/>
          </a:prstGeom>
          <a:noFill/>
          <a:ln w="9525">
            <a:noFill/>
            <a:miter lim="800000"/>
            <a:headEnd/>
            <a:tailEnd/>
          </a:ln>
        </p:spPr>
      </p:pic>
      <p:pic>
        <p:nvPicPr>
          <p:cNvPr id="69635" name="Picture 8" descr="Значок Колледжа 2"/>
          <p:cNvPicPr>
            <a:picLocks noChangeAspect="1" noChangeArrowheads="1"/>
          </p:cNvPicPr>
          <p:nvPr/>
        </p:nvPicPr>
        <p:blipFill>
          <a:blip r:embed="rId3"/>
          <a:srcRect/>
          <a:stretch>
            <a:fillRect/>
          </a:stretch>
        </p:blipFill>
        <p:spPr bwMode="auto">
          <a:xfrm>
            <a:off x="7858125" y="3929063"/>
            <a:ext cx="798513" cy="1714500"/>
          </a:xfrm>
          <a:prstGeom prst="rect">
            <a:avLst/>
          </a:prstGeom>
          <a:noFill/>
          <a:ln w="9525">
            <a:noFill/>
            <a:miter lim="800000"/>
            <a:headEnd/>
            <a:tailEnd/>
          </a:ln>
        </p:spPr>
      </p:pic>
      <p:sp>
        <p:nvSpPr>
          <p:cNvPr id="69636" name="Rectangle 1"/>
          <p:cNvSpPr>
            <a:spLocks noChangeArrowheads="1"/>
          </p:cNvSpPr>
          <p:nvPr/>
        </p:nvSpPr>
        <p:spPr bwMode="auto">
          <a:xfrm>
            <a:off x="788988" y="1549400"/>
            <a:ext cx="7931150" cy="4581525"/>
          </a:xfrm>
          <a:prstGeom prst="rect">
            <a:avLst/>
          </a:prstGeom>
          <a:noFill/>
          <a:ln w="9525">
            <a:noFill/>
            <a:miter lim="800000"/>
            <a:headEnd/>
            <a:tailEnd/>
          </a:ln>
        </p:spPr>
        <p:txBody>
          <a:bodyPr wrap="none" anchor="ctr">
            <a:spAutoFit/>
          </a:bodyPr>
          <a:lstStyle/>
          <a:p>
            <a:pPr indent="355600" algn="ctr" eaLnBrk="0" hangingPunct="0">
              <a:lnSpc>
                <a:spcPct val="150000"/>
              </a:lnSpc>
              <a:tabLst>
                <a:tab pos="449263" algn="l"/>
                <a:tab pos="2660650" algn="l"/>
              </a:tabLst>
            </a:pPr>
            <a:r>
              <a:rPr lang="ru-RU" sz="2800" b="1">
                <a:solidFill>
                  <a:srgbClr val="740000"/>
                </a:solidFill>
                <a:latin typeface="Arial Narrow" pitchFamily="34" charset="0"/>
                <a:cs typeface="Times New Roman" pitchFamily="18" charset="0"/>
              </a:rPr>
              <a:t>Будущие учителя, </a:t>
            </a:r>
          </a:p>
          <a:p>
            <a:pPr indent="355600" algn="ctr" eaLnBrk="0" hangingPunct="0">
              <a:lnSpc>
                <a:spcPct val="150000"/>
              </a:lnSpc>
              <a:tabLst>
                <a:tab pos="449263" algn="l"/>
                <a:tab pos="2660650" algn="l"/>
              </a:tabLst>
            </a:pPr>
            <a:r>
              <a:rPr lang="ru-RU" sz="2800" b="1">
                <a:solidFill>
                  <a:srgbClr val="740000"/>
                </a:solidFill>
                <a:latin typeface="Arial Narrow" pitchFamily="34" charset="0"/>
                <a:cs typeface="Times New Roman" pitchFamily="18" charset="0"/>
              </a:rPr>
              <a:t>молодежь Чукотки</a:t>
            </a:r>
            <a:r>
              <a:rPr lang="ru-RU" sz="2800" b="1">
                <a:solidFill>
                  <a:srgbClr val="740000"/>
                </a:solidFill>
                <a:cs typeface="Times New Roman" pitchFamily="18" charset="0"/>
              </a:rPr>
              <a:t>, </a:t>
            </a:r>
            <a:r>
              <a:rPr lang="ru-RU" sz="2800" b="1">
                <a:solidFill>
                  <a:srgbClr val="740000"/>
                </a:solidFill>
                <a:latin typeface="Arial Narrow" pitchFamily="34" charset="0"/>
                <a:cs typeface="Times New Roman" pitchFamily="18" charset="0"/>
              </a:rPr>
              <a:t>будьте достойны памяти, </a:t>
            </a:r>
          </a:p>
          <a:p>
            <a:pPr indent="355600" algn="ctr" eaLnBrk="0" hangingPunct="0">
              <a:lnSpc>
                <a:spcPct val="150000"/>
              </a:lnSpc>
              <a:tabLst>
                <a:tab pos="449263" algn="l"/>
                <a:tab pos="2660650" algn="l"/>
              </a:tabLst>
            </a:pPr>
            <a:r>
              <a:rPr lang="ru-RU" sz="2800" b="1">
                <a:solidFill>
                  <a:srgbClr val="740000"/>
                </a:solidFill>
                <a:latin typeface="Arial Narrow" pitchFamily="34" charset="0"/>
                <a:cs typeface="Times New Roman" pitchFamily="18" charset="0"/>
              </a:rPr>
              <a:t>труда и уважения ветеранов педагогики, </a:t>
            </a:r>
          </a:p>
          <a:p>
            <a:pPr indent="355600" algn="ctr" eaLnBrk="0" hangingPunct="0">
              <a:lnSpc>
                <a:spcPct val="150000"/>
              </a:lnSpc>
              <a:tabLst>
                <a:tab pos="449263" algn="l"/>
                <a:tab pos="2660650" algn="l"/>
              </a:tabLst>
            </a:pPr>
            <a:r>
              <a:rPr lang="ru-RU" sz="2800" b="1">
                <a:solidFill>
                  <a:srgbClr val="740000"/>
                </a:solidFill>
                <a:latin typeface="Arial Narrow" pitchFamily="34" charset="0"/>
                <a:cs typeface="Times New Roman" pitchFamily="18" charset="0"/>
              </a:rPr>
              <a:t>пусть в жизни вам сопутствует счастье, </a:t>
            </a:r>
          </a:p>
          <a:p>
            <a:pPr indent="355600" algn="ctr" eaLnBrk="0" hangingPunct="0">
              <a:lnSpc>
                <a:spcPct val="150000"/>
              </a:lnSpc>
              <a:tabLst>
                <a:tab pos="449263" algn="l"/>
                <a:tab pos="2660650" algn="l"/>
              </a:tabLst>
            </a:pPr>
            <a:r>
              <a:rPr lang="ru-RU" sz="2800" b="1">
                <a:solidFill>
                  <a:srgbClr val="740000"/>
                </a:solidFill>
                <a:latin typeface="Arial Narrow" pitchFamily="34" charset="0"/>
                <a:cs typeface="Times New Roman" pitchFamily="18" charset="0"/>
              </a:rPr>
              <a:t>труд приносит радость и почёт. </a:t>
            </a:r>
          </a:p>
          <a:p>
            <a:pPr indent="355600" algn="ctr" eaLnBrk="0" hangingPunct="0">
              <a:lnSpc>
                <a:spcPct val="150000"/>
              </a:lnSpc>
              <a:tabLst>
                <a:tab pos="449263" algn="l"/>
                <a:tab pos="2660650" algn="l"/>
              </a:tabLst>
            </a:pPr>
            <a:endParaRPr lang="ru-RU" sz="2800">
              <a:solidFill>
                <a:srgbClr val="740000"/>
              </a:solidFill>
            </a:endParaRPr>
          </a:p>
          <a:p>
            <a:pPr indent="355600" algn="ctr" eaLnBrk="0" hangingPunct="0">
              <a:lnSpc>
                <a:spcPct val="150000"/>
              </a:lnSpc>
              <a:tabLst>
                <a:tab pos="449263" algn="l"/>
                <a:tab pos="2660650" algn="l"/>
              </a:tabLst>
            </a:pPr>
            <a:r>
              <a:rPr lang="ru-RU" sz="2800" b="1">
                <a:solidFill>
                  <a:srgbClr val="740000"/>
                </a:solidFill>
                <a:latin typeface="Arial Narrow" pitchFamily="34" charset="0"/>
                <a:cs typeface="Times New Roman" pitchFamily="18" charset="0"/>
              </a:rPr>
              <a:t>Процветания Вам всем и крепкого здоровья! </a:t>
            </a:r>
            <a:endParaRPr lang="ru-RU" sz="2800">
              <a:solidFill>
                <a:srgbClr val="740000"/>
              </a:solidFill>
            </a:endParaRPr>
          </a:p>
        </p:txBody>
      </p:sp>
      <p:pic>
        <p:nvPicPr>
          <p:cNvPr id="69637" name="Picture 5" descr="D:\2008МУЗЕЙ\Герб Колледжа.jpg"/>
          <p:cNvPicPr>
            <a:picLocks noChangeAspect="1" noChangeArrowheads="1"/>
          </p:cNvPicPr>
          <p:nvPr/>
        </p:nvPicPr>
        <p:blipFill>
          <a:blip r:embed="rId4"/>
          <a:srcRect/>
          <a:stretch>
            <a:fillRect/>
          </a:stretch>
        </p:blipFill>
        <p:spPr bwMode="auto">
          <a:xfrm>
            <a:off x="500063" y="357188"/>
            <a:ext cx="2000250" cy="2008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70659" name="Рисунок 2" descr="D:\ОТРАБОТАТЬ\осень\DSC08321.JPG"/>
          <p:cNvPicPr>
            <a:picLocks noChangeAspect="1" noChangeArrowheads="1"/>
          </p:cNvPicPr>
          <p:nvPr/>
        </p:nvPicPr>
        <p:blipFill>
          <a:blip r:embed="rId3"/>
          <a:srcRect/>
          <a:stretch>
            <a:fillRect/>
          </a:stretch>
        </p:blipFill>
        <p:spPr bwMode="auto">
          <a:xfrm>
            <a:off x="428625" y="500063"/>
            <a:ext cx="8215313" cy="611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8195" name="Picture 3" descr="D:\2008МУЗЕЙ\70АПУ\ПедУчилище\DSCN0526.JPG"/>
          <p:cNvPicPr>
            <a:picLocks noChangeAspect="1" noChangeArrowheads="1"/>
          </p:cNvPicPr>
          <p:nvPr/>
        </p:nvPicPr>
        <p:blipFill>
          <a:blip r:embed="rId3">
            <a:lum bright="2000" contrast="36000"/>
          </a:blip>
          <a:srcRect/>
          <a:stretch>
            <a:fillRect/>
          </a:stretch>
        </p:blipFill>
        <p:spPr bwMode="auto">
          <a:xfrm>
            <a:off x="500063" y="387350"/>
            <a:ext cx="8072437" cy="6054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9219" name="Picture 2" descr="D:\2008МУЗЕЙ\70АПУ\ПедУчилище\DSCN0528.JPG"/>
          <p:cNvPicPr>
            <a:picLocks noChangeAspect="1" noChangeArrowheads="1"/>
          </p:cNvPicPr>
          <p:nvPr/>
        </p:nvPicPr>
        <p:blipFill>
          <a:blip r:embed="rId3">
            <a:lum contrast="14000"/>
          </a:blip>
          <a:srcRect/>
          <a:stretch>
            <a:fillRect/>
          </a:stretch>
        </p:blipFill>
        <p:spPr bwMode="auto">
          <a:xfrm>
            <a:off x="357188" y="0"/>
            <a:ext cx="8555037" cy="641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ctrTitle"/>
          </p:nvPr>
        </p:nvSpPr>
        <p:spPr/>
        <p:txBody>
          <a:bodyPr/>
          <a:lstStyle/>
          <a:p>
            <a:pPr eaLnBrk="1" hangingPunct="1"/>
            <a:endParaRPr lang="ru-RU" smtClean="0"/>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smtClean="0"/>
          </a:p>
        </p:txBody>
      </p:sp>
      <p:pic>
        <p:nvPicPr>
          <p:cNvPr id="1026" name="Picture 2" descr="D:\1для  WEBмастера\Plasma\0в10.jpg"/>
          <p:cNvPicPr>
            <a:picLocks noChangeAspect="1" noChangeArrowheads="1"/>
          </p:cNvPicPr>
          <p:nvPr/>
        </p:nvPicPr>
        <p:blipFill>
          <a:blip r:embed="rId2">
            <a:duotone>
              <a:schemeClr val="accent6">
                <a:shade val="45000"/>
                <a:satMod val="135000"/>
              </a:schemeClr>
              <a:prstClr val="white"/>
            </a:duotone>
          </a:blip>
          <a:srcRect/>
          <a:stretch>
            <a:fillRect/>
          </a:stretch>
        </p:blipFill>
        <p:spPr bwMode="auto">
          <a:xfrm>
            <a:off x="0" y="-40537"/>
            <a:ext cx="9144000" cy="6937488"/>
          </a:xfrm>
          <a:prstGeom prst="rect">
            <a:avLst/>
          </a:prstGeom>
          <a:noFill/>
        </p:spPr>
      </p:pic>
      <p:pic>
        <p:nvPicPr>
          <p:cNvPr id="47109" name="Picture 2" descr="D:\МОИ РИСУНКИ\Scanned Photos\Photo_2009_10_14_6_22_31.jpg"/>
          <p:cNvPicPr>
            <a:picLocks noChangeAspect="1" noChangeArrowheads="1"/>
          </p:cNvPicPr>
          <p:nvPr/>
        </p:nvPicPr>
        <p:blipFill>
          <a:blip r:embed="rId3">
            <a:lum bright="-4000"/>
          </a:blip>
          <a:srcRect/>
          <a:stretch>
            <a:fillRect/>
          </a:stretch>
        </p:blipFill>
        <p:spPr bwMode="auto">
          <a:xfrm>
            <a:off x="214313" y="1071563"/>
            <a:ext cx="2816225" cy="3943350"/>
          </a:xfrm>
          <a:prstGeom prst="rect">
            <a:avLst/>
          </a:prstGeom>
          <a:noFill/>
          <a:ln w="25400" cmpd="dbl">
            <a:solidFill>
              <a:schemeClr val="accent6">
                <a:lumMod val="50000"/>
              </a:schemeClr>
            </a:solidFill>
            <a:miter lim="800000"/>
            <a:headEnd/>
            <a:tailEnd/>
          </a:ln>
        </p:spPr>
      </p:pic>
      <p:pic>
        <p:nvPicPr>
          <p:cNvPr id="47110" name="Picture 3" descr="D:\МОИ РИСУНКИ\Scanned Photos\Photo_2009_10_14_6_23_21.jpg"/>
          <p:cNvPicPr>
            <a:picLocks noChangeAspect="1" noChangeArrowheads="1"/>
          </p:cNvPicPr>
          <p:nvPr/>
        </p:nvPicPr>
        <p:blipFill>
          <a:blip r:embed="rId4">
            <a:lum bright="-10000"/>
          </a:blip>
          <a:srcRect/>
          <a:stretch>
            <a:fillRect/>
          </a:stretch>
        </p:blipFill>
        <p:spPr bwMode="auto">
          <a:xfrm>
            <a:off x="3143250" y="3286125"/>
            <a:ext cx="2305050" cy="2906713"/>
          </a:xfrm>
          <a:prstGeom prst="rect">
            <a:avLst/>
          </a:prstGeom>
          <a:noFill/>
          <a:ln w="25400" cmpd="dbl">
            <a:solidFill>
              <a:schemeClr val="accent6">
                <a:lumMod val="50000"/>
              </a:schemeClr>
            </a:solidFill>
            <a:miter lim="800000"/>
            <a:headEnd/>
            <a:tailEnd/>
          </a:ln>
        </p:spPr>
      </p:pic>
      <p:sp>
        <p:nvSpPr>
          <p:cNvPr id="10247" name="Прямоугольник 6"/>
          <p:cNvSpPr>
            <a:spLocks noChangeArrowheads="1"/>
          </p:cNvSpPr>
          <p:nvPr/>
        </p:nvSpPr>
        <p:spPr bwMode="auto">
          <a:xfrm>
            <a:off x="1285875" y="0"/>
            <a:ext cx="6908800" cy="731838"/>
          </a:xfrm>
          <a:prstGeom prst="rect">
            <a:avLst/>
          </a:prstGeom>
          <a:noFill/>
          <a:ln w="9525">
            <a:noFill/>
            <a:miter lim="800000"/>
            <a:headEnd/>
            <a:tailEnd/>
          </a:ln>
        </p:spPr>
        <p:txBody>
          <a:bodyPr wrap="none">
            <a:spAutoFit/>
          </a:bodyPr>
          <a:lstStyle/>
          <a:p>
            <a:r>
              <a:rPr lang="ru-RU" sz="2400" b="1"/>
              <a:t>Константин Петрович Синицкий</a:t>
            </a:r>
          </a:p>
          <a:p>
            <a:r>
              <a:rPr lang="ru-RU" b="1"/>
              <a:t>Один из первых библиотекарей Анадырского педучилища</a:t>
            </a:r>
          </a:p>
        </p:txBody>
      </p:sp>
      <p:sp>
        <p:nvSpPr>
          <p:cNvPr id="10248" name="Прямоугольник 7"/>
          <p:cNvSpPr>
            <a:spLocks noChangeArrowheads="1"/>
          </p:cNvSpPr>
          <p:nvPr/>
        </p:nvSpPr>
        <p:spPr bwMode="auto">
          <a:xfrm>
            <a:off x="3143250" y="1071563"/>
            <a:ext cx="6000750" cy="1739900"/>
          </a:xfrm>
          <a:prstGeom prst="rect">
            <a:avLst/>
          </a:prstGeom>
          <a:noFill/>
          <a:ln w="9525">
            <a:noFill/>
            <a:miter lim="800000"/>
            <a:headEnd/>
            <a:tailEnd/>
          </a:ln>
        </p:spPr>
        <p:txBody>
          <a:bodyPr>
            <a:spAutoFit/>
          </a:bodyPr>
          <a:lstStyle/>
          <a:p>
            <a:r>
              <a:rPr lang="ru-RU" b="1">
                <a:cs typeface="Times New Roman" pitchFamily="18" charset="0"/>
              </a:rPr>
              <a:t>         К.П.Синицкий коренной уроженец Чукотки,  родился в Анадыре еще в ту пору,  когда город наш именовался постом Ново-Мариинск. Закончил Биробиджанское культпросветучилище, в то время на Чукотке это считалось едва ли не университетским образованием</a:t>
            </a:r>
          </a:p>
        </p:txBody>
      </p:sp>
      <p:sp>
        <p:nvSpPr>
          <p:cNvPr id="10249" name="Прямоугольник 8"/>
          <p:cNvSpPr>
            <a:spLocks noChangeArrowheads="1"/>
          </p:cNvSpPr>
          <p:nvPr/>
        </p:nvSpPr>
        <p:spPr bwMode="auto">
          <a:xfrm>
            <a:off x="5715000" y="3286125"/>
            <a:ext cx="2857500" cy="2563813"/>
          </a:xfrm>
          <a:prstGeom prst="rect">
            <a:avLst/>
          </a:prstGeom>
          <a:noFill/>
          <a:ln w="9525">
            <a:noFill/>
            <a:miter lim="800000"/>
            <a:headEnd/>
            <a:tailEnd/>
          </a:ln>
        </p:spPr>
        <p:txBody>
          <a:bodyPr>
            <a:spAutoFit/>
          </a:bodyPr>
          <a:lstStyle/>
          <a:p>
            <a:r>
              <a:rPr lang="ru-RU" b="1">
                <a:solidFill>
                  <a:srgbClr val="000000"/>
                </a:solidFill>
                <a:cs typeface="Times New Roman" pitchFamily="18" charset="0"/>
              </a:rPr>
              <a:t>Литературу любил фанатично, всю жизнь упорно занимался самообразованием, был необыкновенным книголюбом и собрал у себя дома одну из самых крупных в округе личных библиотек</a:t>
            </a:r>
            <a:endParaRPr lang="ru-RU"/>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1273</TotalTime>
  <Words>1653</Words>
  <Application>Microsoft Office PowerPoint</Application>
  <PresentationFormat>Экран (4:3)</PresentationFormat>
  <Paragraphs>168</Paragraphs>
  <Slides>68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68</vt:i4>
      </vt:variant>
    </vt:vector>
  </HeadingPairs>
  <TitlesOfParts>
    <vt:vector size="74" baseType="lpstr">
      <vt:lpstr>Arial</vt:lpstr>
      <vt:lpstr>Calibri</vt:lpstr>
      <vt:lpstr>Times New Roman</vt:lpstr>
      <vt:lpstr>Arial Narrow</vt:lpstr>
      <vt:lpstr>Tahoma</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RCOI-1</cp:lastModifiedBy>
  <cp:revision>132</cp:revision>
  <dcterms:created xsi:type="dcterms:W3CDTF">2009-10-06T07:25:09Z</dcterms:created>
  <dcterms:modified xsi:type="dcterms:W3CDTF">2014-09-28T22:09:11Z</dcterms:modified>
</cp:coreProperties>
</file>